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81" r:id="rId3"/>
    <p:sldId id="257" r:id="rId4"/>
    <p:sldId id="258" r:id="rId5"/>
    <p:sldId id="303" r:id="rId6"/>
    <p:sldId id="289" r:id="rId7"/>
    <p:sldId id="304" r:id="rId8"/>
    <p:sldId id="305" r:id="rId9"/>
    <p:sldId id="306" r:id="rId10"/>
    <p:sldId id="307" r:id="rId11"/>
    <p:sldId id="308" r:id="rId12"/>
    <p:sldId id="310" r:id="rId13"/>
    <p:sldId id="311" r:id="rId14"/>
    <p:sldId id="313" r:id="rId15"/>
    <p:sldId id="314" r:id="rId16"/>
    <p:sldId id="317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323F"/>
    <a:srgbClr val="11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 varScale="1">
        <p:scale>
          <a:sx n="89" d="100"/>
          <a:sy n="89" d="100"/>
        </p:scale>
        <p:origin x="6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D8C47B-FD2D-4000-9550-5CB86FA110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B9B5CC-C2FB-41BC-9427-46B6D386450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5" y="0"/>
            <a:ext cx="1218895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115A7-7CBB-4ADA-87D2-B974D42B5E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F5785-F530-4BD8-BD8E-B44B53EFB51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/>
        </p:nvSpPr>
        <p:spPr bwMode="auto">
          <a:xfrm>
            <a:off x="3377948" y="3394325"/>
            <a:ext cx="543610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800" b="1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毕业答辩  </a:t>
            </a:r>
            <a:r>
              <a:rPr lang="en-US" altLang="zh-CN" sz="4800" b="1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PPT</a:t>
            </a:r>
            <a:r>
              <a:rPr lang="zh-CN" altLang="en-US" sz="4800" b="1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模板</a:t>
            </a:r>
            <a:endParaRPr lang="zh-CN" altLang="en-US" sz="4800" b="1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004291" y="4228001"/>
            <a:ext cx="61834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rgbClr val="29323F"/>
                </a:solidFill>
                <a:latin typeface="Arial" panose="020B0604020202020204"/>
              </a:rPr>
              <a:t>Huazhong University Of Science And Technology</a:t>
            </a:r>
            <a:endParaRPr lang="en-US" altLang="zh-CN" sz="1600" dirty="0">
              <a:solidFill>
                <a:srgbClr val="29323F"/>
              </a:solidFill>
              <a:latin typeface="Arial" panose="020B0604020202020204"/>
            </a:endParaRPr>
          </a:p>
          <a:p>
            <a:pPr algn="ctr"/>
            <a:endParaRPr lang="zh-CN" altLang="en-US" sz="1600" dirty="0">
              <a:solidFill>
                <a:srgbClr val="29323F"/>
              </a:solidFill>
              <a:latin typeface="Arial" panose="020B0604020202020204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0332" y="5011457"/>
            <a:ext cx="21970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1600" dirty="0">
                <a:solidFill>
                  <a:srgbClr val="29323F"/>
                </a:solidFill>
              </a:rPr>
              <a:t>答辩学生：研小招</a:t>
            </a:r>
            <a:endParaRPr lang="en-US" altLang="zh-CN" sz="1600" dirty="0">
              <a:solidFill>
                <a:srgbClr val="29323F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096000" y="5011457"/>
            <a:ext cx="21970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1600" dirty="0">
                <a:solidFill>
                  <a:srgbClr val="29323F"/>
                </a:solidFill>
              </a:rPr>
              <a:t>指导老师：</a:t>
            </a:r>
            <a:r>
              <a:rPr lang="en-US" altLang="zh-CN" sz="1600" dirty="0">
                <a:solidFill>
                  <a:srgbClr val="29323F"/>
                </a:solidFill>
              </a:rPr>
              <a:t>X X X</a:t>
            </a:r>
            <a:endParaRPr lang="en-US" altLang="zh-CN" sz="1600" dirty="0">
              <a:solidFill>
                <a:srgbClr val="29323F"/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5132494" y="1331807"/>
            <a:ext cx="1708573" cy="1708573"/>
          </a:xfrm>
          <a:prstGeom prst="ellipse">
            <a:avLst/>
          </a:prstGeom>
          <a:solidFill>
            <a:srgbClr val="29323F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cxnSp>
        <p:nvCxnSpPr>
          <p:cNvPr id="3" name="直接连接符 2"/>
          <p:cNvCxnSpPr/>
          <p:nvPr/>
        </p:nvCxnSpPr>
        <p:spPr>
          <a:xfrm>
            <a:off x="3125410" y="3268533"/>
            <a:ext cx="5941180" cy="0"/>
          </a:xfrm>
          <a:prstGeom prst="line">
            <a:avLst/>
          </a:prstGeom>
          <a:ln w="1270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3125410" y="4729639"/>
            <a:ext cx="5941180" cy="0"/>
          </a:xfrm>
          <a:prstGeom prst="line">
            <a:avLst/>
          </a:prstGeom>
          <a:ln w="1270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hei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96401" y="320888"/>
            <a:ext cx="2562860" cy="761153"/>
          </a:xfrm>
          <a:prstGeom prst="rect">
            <a:avLst/>
          </a:prstGeom>
        </p:spPr>
      </p:pic>
      <p:pic>
        <p:nvPicPr>
          <p:cNvPr id="2" name="图片 1" descr="hus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829" y="1551569"/>
            <a:ext cx="1959187" cy="125899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 bwMode="auto">
          <a:xfrm>
            <a:off x="3121844" y="3438730"/>
            <a:ext cx="6340197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800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研究成果展示及其应用</a:t>
            </a:r>
            <a:endParaRPr lang="zh-CN" altLang="en-US" sz="4800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407207" y="4270872"/>
            <a:ext cx="587693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spc="400">
                <a:solidFill>
                  <a:srgbClr val="29323F"/>
                </a:solidFill>
                <a:ea typeface="方正兰亭黑_GBK"/>
              </a:rPr>
              <a:t>RESEARCH RESULTS AND ITS APPLICATION</a:t>
            </a:r>
            <a:endParaRPr lang="en-US" altLang="zh-CN" sz="1600" spc="400">
              <a:solidFill>
                <a:srgbClr val="29323F"/>
              </a:solidFill>
              <a:ea typeface="方正兰亭黑_GBK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5328113" y="1449755"/>
            <a:ext cx="1708896" cy="1708896"/>
          </a:xfrm>
          <a:prstGeom prst="ellipse">
            <a:avLst/>
          </a:prstGeom>
          <a:solidFill>
            <a:srgbClr val="29323F"/>
          </a:solidFill>
          <a:ln>
            <a:solidFill>
              <a:srgbClr val="29323F"/>
            </a:solidFill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6400" b="1">
                <a:latin typeface="+mj-lt"/>
              </a:rPr>
              <a:t>03</a:t>
            </a:r>
            <a:endParaRPr lang="zh-CN" altLang="en-US" sz="6400" b="1">
              <a:latin typeface="+mj-lt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3320915" y="4774720"/>
            <a:ext cx="6171904" cy="0"/>
          </a:xfrm>
          <a:prstGeom prst="line">
            <a:avLst/>
          </a:prstGeom>
          <a:ln w="1270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3695344" y="144409"/>
            <a:ext cx="480131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b="1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第三部分：研究成果展示及其应用</a:t>
            </a:r>
            <a:endParaRPr lang="zh-CN" altLang="en-US" sz="2400" b="1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822783" y="636851"/>
            <a:ext cx="4546436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5" spc="400">
                <a:solidFill>
                  <a:srgbClr val="29323F"/>
                </a:solidFill>
                <a:latin typeface="+mj-lt"/>
                <a:ea typeface="方正兰亭黑_GBK"/>
              </a:rPr>
              <a:t>RESEARCH RESULTS AND ITS APPLICATION</a:t>
            </a:r>
            <a:endParaRPr lang="en-US" altLang="zh-CN" sz="1065" spc="400">
              <a:solidFill>
                <a:srgbClr val="29323F"/>
              </a:solidFill>
              <a:latin typeface="+mj-lt"/>
              <a:ea typeface="方正兰亭黑_GBK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646165" y="1653871"/>
            <a:ext cx="10899673" cy="0"/>
          </a:xfrm>
          <a:prstGeom prst="line">
            <a:avLst/>
          </a:prstGeom>
          <a:ln w="9525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646164" y="3113377"/>
            <a:ext cx="10899673" cy="0"/>
          </a:xfrm>
          <a:prstGeom prst="line">
            <a:avLst/>
          </a:prstGeom>
          <a:ln w="9525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646164" y="4572884"/>
            <a:ext cx="10899673" cy="0"/>
          </a:xfrm>
          <a:prstGeom prst="line">
            <a:avLst/>
          </a:prstGeom>
          <a:ln w="9525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646164" y="6032389"/>
            <a:ext cx="10899673" cy="0"/>
          </a:xfrm>
          <a:prstGeom prst="line">
            <a:avLst/>
          </a:prstGeom>
          <a:ln w="9525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 bwMode="auto">
          <a:xfrm>
            <a:off x="626875" y="1845605"/>
            <a:ext cx="1322798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7200" b="1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7200" b="1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5" name="矩形 44"/>
          <p:cNvSpPr/>
          <p:nvPr/>
        </p:nvSpPr>
        <p:spPr bwMode="auto">
          <a:xfrm>
            <a:off x="1952132" y="1858413"/>
            <a:ext cx="203132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b="1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研究成果应用</a:t>
            </a:r>
            <a:endParaRPr lang="zh-CN" altLang="en-US" sz="2400" b="1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952132" y="2284212"/>
            <a:ext cx="7388001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2092436" y="2340041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 48"/>
          <p:cNvSpPr/>
          <p:nvPr/>
        </p:nvSpPr>
        <p:spPr bwMode="auto">
          <a:xfrm>
            <a:off x="626875" y="3244586"/>
            <a:ext cx="1322798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7200" b="1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7200" b="1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0" name="矩形 49"/>
          <p:cNvSpPr/>
          <p:nvPr/>
        </p:nvSpPr>
        <p:spPr bwMode="auto">
          <a:xfrm>
            <a:off x="1952132" y="3257394"/>
            <a:ext cx="203132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b="1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研究成果应用</a:t>
            </a:r>
            <a:endParaRPr lang="zh-CN" altLang="en-US" sz="2400" b="1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952132" y="3683193"/>
            <a:ext cx="7388001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2092436" y="3739023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/>
          <p:cNvSpPr/>
          <p:nvPr/>
        </p:nvSpPr>
        <p:spPr bwMode="auto">
          <a:xfrm>
            <a:off x="676406" y="4706750"/>
            <a:ext cx="1322798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7200" b="1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zh-CN" altLang="en-US" sz="7200" b="1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4" name="矩形 53"/>
          <p:cNvSpPr/>
          <p:nvPr/>
        </p:nvSpPr>
        <p:spPr bwMode="auto">
          <a:xfrm>
            <a:off x="2001662" y="4719558"/>
            <a:ext cx="203132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b="1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研究成果应用</a:t>
            </a:r>
            <a:endParaRPr lang="zh-CN" altLang="en-US" sz="2400" b="1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2001662" y="5145357"/>
            <a:ext cx="7388001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2141967" y="5201187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 bwMode="auto">
          <a:xfrm>
            <a:off x="3990747" y="3580245"/>
            <a:ext cx="4493538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800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论文总结与致谢</a:t>
            </a:r>
            <a:endParaRPr lang="zh-CN" altLang="en-US" sz="4800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542736" y="4412387"/>
            <a:ext cx="54970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spc="400" dirty="0">
                <a:solidFill>
                  <a:srgbClr val="29323F"/>
                </a:solidFill>
                <a:ea typeface="方正兰亭黑_GBK"/>
              </a:rPr>
              <a:t>THE SUMMARY AND ACKNOWLEDGMENT</a:t>
            </a:r>
            <a:endParaRPr lang="en-US" altLang="zh-CN" sz="1600" spc="400" dirty="0">
              <a:solidFill>
                <a:srgbClr val="29323F"/>
              </a:solidFill>
              <a:ea typeface="方正兰亭黑_GBK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5273685" y="1591269"/>
            <a:ext cx="1708896" cy="1708896"/>
          </a:xfrm>
          <a:prstGeom prst="ellipse">
            <a:avLst/>
          </a:prstGeom>
          <a:solidFill>
            <a:srgbClr val="29323F"/>
          </a:solidFill>
          <a:ln>
            <a:solidFill>
              <a:srgbClr val="29323F"/>
            </a:solidFill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6400" b="1">
                <a:latin typeface="+mj-lt"/>
              </a:rPr>
              <a:t>04</a:t>
            </a:r>
            <a:endParaRPr lang="zh-CN" altLang="en-US" sz="6400" b="1">
              <a:latin typeface="+mj-lt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3681941" y="4916235"/>
            <a:ext cx="5218608" cy="0"/>
          </a:xfrm>
          <a:prstGeom prst="line">
            <a:avLst/>
          </a:prstGeom>
          <a:ln w="1270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4157007" y="144409"/>
            <a:ext cx="387798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b="1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第四部分：论文总结与致谢</a:t>
            </a:r>
            <a:endParaRPr lang="zh-CN" altLang="en-US" sz="2400" b="1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997510" y="636851"/>
            <a:ext cx="4196982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5" spc="400" dirty="0">
                <a:solidFill>
                  <a:srgbClr val="29323F"/>
                </a:solidFill>
                <a:latin typeface="+mj-lt"/>
                <a:ea typeface="方正兰亭黑_GBK"/>
              </a:rPr>
              <a:t>THE SUMMARY AND ACKNOWLEDGMENT</a:t>
            </a:r>
            <a:endParaRPr lang="en-US" altLang="zh-CN" sz="1065" spc="400" dirty="0">
              <a:solidFill>
                <a:srgbClr val="29323F"/>
              </a:solidFill>
              <a:latin typeface="+mj-lt"/>
              <a:ea typeface="方正兰亭黑_GBK"/>
            </a:endParaRPr>
          </a:p>
        </p:txBody>
      </p:sp>
      <p:sp>
        <p:nvSpPr>
          <p:cNvPr id="20" name="矩形 19"/>
          <p:cNvSpPr/>
          <p:nvPr/>
        </p:nvSpPr>
        <p:spPr bwMode="auto">
          <a:xfrm>
            <a:off x="2069663" y="1811430"/>
            <a:ext cx="141577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创新点</a:t>
            </a:r>
            <a:endParaRPr lang="zh-CN" altLang="en-US" sz="3200" b="1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1" name="Group 17"/>
          <p:cNvGrpSpPr>
            <a:grpSpLocks noChangeAspect="1"/>
          </p:cNvGrpSpPr>
          <p:nvPr/>
        </p:nvGrpSpPr>
        <p:grpSpPr bwMode="auto">
          <a:xfrm>
            <a:off x="1137962" y="1441927"/>
            <a:ext cx="931701" cy="1059180"/>
            <a:chOff x="1203" y="1066"/>
            <a:chExt cx="592" cy="673"/>
          </a:xfrm>
          <a:solidFill>
            <a:schemeClr val="accent1"/>
          </a:solidFill>
        </p:grpSpPr>
        <p:sp>
          <p:nvSpPr>
            <p:cNvPr id="22" name="Freeform 18"/>
            <p:cNvSpPr/>
            <p:nvPr/>
          </p:nvSpPr>
          <p:spPr bwMode="auto">
            <a:xfrm>
              <a:off x="1273" y="1145"/>
              <a:ext cx="453" cy="594"/>
            </a:xfrm>
            <a:custGeom>
              <a:avLst/>
              <a:gdLst>
                <a:gd name="T0" fmla="*/ 180 w 300"/>
                <a:gd name="T1" fmla="*/ 394 h 394"/>
                <a:gd name="T2" fmla="*/ 121 w 300"/>
                <a:gd name="T3" fmla="*/ 394 h 394"/>
                <a:gd name="T4" fmla="*/ 61 w 300"/>
                <a:gd name="T5" fmla="*/ 335 h 394"/>
                <a:gd name="T6" fmla="*/ 61 w 300"/>
                <a:gd name="T7" fmla="*/ 308 h 394"/>
                <a:gd name="T8" fmla="*/ 34 w 300"/>
                <a:gd name="T9" fmla="*/ 241 h 394"/>
                <a:gd name="T10" fmla="*/ 1 w 300"/>
                <a:gd name="T11" fmla="*/ 152 h 394"/>
                <a:gd name="T12" fmla="*/ 149 w 300"/>
                <a:gd name="T13" fmla="*/ 1 h 394"/>
                <a:gd name="T14" fmla="*/ 300 w 300"/>
                <a:gd name="T15" fmla="*/ 149 h 394"/>
                <a:gd name="T16" fmla="*/ 300 w 300"/>
                <a:gd name="T17" fmla="*/ 152 h 394"/>
                <a:gd name="T18" fmla="*/ 267 w 300"/>
                <a:gd name="T19" fmla="*/ 241 h 394"/>
                <a:gd name="T20" fmla="*/ 240 w 300"/>
                <a:gd name="T21" fmla="*/ 308 h 394"/>
                <a:gd name="T22" fmla="*/ 240 w 300"/>
                <a:gd name="T23" fmla="*/ 335 h 394"/>
                <a:gd name="T24" fmla="*/ 180 w 300"/>
                <a:gd name="T25" fmla="*/ 394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0" h="394">
                  <a:moveTo>
                    <a:pt x="180" y="394"/>
                  </a:moveTo>
                  <a:cubicBezTo>
                    <a:pt x="121" y="394"/>
                    <a:pt x="121" y="394"/>
                    <a:pt x="121" y="394"/>
                  </a:cubicBezTo>
                  <a:cubicBezTo>
                    <a:pt x="88" y="394"/>
                    <a:pt x="61" y="368"/>
                    <a:pt x="61" y="335"/>
                  </a:cubicBezTo>
                  <a:cubicBezTo>
                    <a:pt x="61" y="308"/>
                    <a:pt x="61" y="308"/>
                    <a:pt x="61" y="308"/>
                  </a:cubicBezTo>
                  <a:cubicBezTo>
                    <a:pt x="59" y="284"/>
                    <a:pt x="50" y="260"/>
                    <a:pt x="34" y="241"/>
                  </a:cubicBezTo>
                  <a:cubicBezTo>
                    <a:pt x="13" y="216"/>
                    <a:pt x="1" y="184"/>
                    <a:pt x="1" y="152"/>
                  </a:cubicBezTo>
                  <a:cubicBezTo>
                    <a:pt x="0" y="69"/>
                    <a:pt x="67" y="2"/>
                    <a:pt x="149" y="1"/>
                  </a:cubicBezTo>
                  <a:cubicBezTo>
                    <a:pt x="232" y="0"/>
                    <a:pt x="299" y="67"/>
                    <a:pt x="300" y="149"/>
                  </a:cubicBezTo>
                  <a:cubicBezTo>
                    <a:pt x="300" y="150"/>
                    <a:pt x="300" y="151"/>
                    <a:pt x="300" y="152"/>
                  </a:cubicBezTo>
                  <a:cubicBezTo>
                    <a:pt x="299" y="184"/>
                    <a:pt x="288" y="216"/>
                    <a:pt x="267" y="241"/>
                  </a:cubicBezTo>
                  <a:cubicBezTo>
                    <a:pt x="251" y="260"/>
                    <a:pt x="242" y="284"/>
                    <a:pt x="240" y="308"/>
                  </a:cubicBezTo>
                  <a:cubicBezTo>
                    <a:pt x="240" y="335"/>
                    <a:pt x="240" y="335"/>
                    <a:pt x="240" y="335"/>
                  </a:cubicBezTo>
                  <a:cubicBezTo>
                    <a:pt x="240" y="368"/>
                    <a:pt x="213" y="394"/>
                    <a:pt x="180" y="394"/>
                  </a:cubicBezTo>
                  <a:close/>
                </a:path>
              </a:pathLst>
            </a:custGeom>
            <a:solidFill>
              <a:srgbClr val="2932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 dirty="0"/>
            </a:p>
          </p:txBody>
        </p:sp>
        <p:sp>
          <p:nvSpPr>
            <p:cNvPr id="23" name="Freeform 19"/>
            <p:cNvSpPr/>
            <p:nvPr/>
          </p:nvSpPr>
          <p:spPr bwMode="auto">
            <a:xfrm>
              <a:off x="1320" y="1194"/>
              <a:ext cx="360" cy="499"/>
            </a:xfrm>
            <a:custGeom>
              <a:avLst/>
              <a:gdLst>
                <a:gd name="T0" fmla="*/ 119 w 239"/>
                <a:gd name="T1" fmla="*/ 0 h 332"/>
                <a:gd name="T2" fmla="*/ 0 w 239"/>
                <a:gd name="T3" fmla="*/ 120 h 332"/>
                <a:gd name="T4" fmla="*/ 25 w 239"/>
                <a:gd name="T5" fmla="*/ 188 h 332"/>
                <a:gd name="T6" fmla="*/ 60 w 239"/>
                <a:gd name="T7" fmla="*/ 276 h 332"/>
                <a:gd name="T8" fmla="*/ 60 w 239"/>
                <a:gd name="T9" fmla="*/ 303 h 332"/>
                <a:gd name="T10" fmla="*/ 90 w 239"/>
                <a:gd name="T11" fmla="*/ 332 h 332"/>
                <a:gd name="T12" fmla="*/ 149 w 239"/>
                <a:gd name="T13" fmla="*/ 332 h 332"/>
                <a:gd name="T14" fmla="*/ 179 w 239"/>
                <a:gd name="T15" fmla="*/ 303 h 332"/>
                <a:gd name="T16" fmla="*/ 179 w 239"/>
                <a:gd name="T17" fmla="*/ 277 h 332"/>
                <a:gd name="T18" fmla="*/ 214 w 239"/>
                <a:gd name="T19" fmla="*/ 188 h 332"/>
                <a:gd name="T20" fmla="*/ 239 w 239"/>
                <a:gd name="T21" fmla="*/ 120 h 332"/>
                <a:gd name="T22" fmla="*/ 119 w 239"/>
                <a:gd name="T2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9" h="332">
                  <a:moveTo>
                    <a:pt x="119" y="0"/>
                  </a:moveTo>
                  <a:cubicBezTo>
                    <a:pt x="53" y="0"/>
                    <a:pt x="0" y="54"/>
                    <a:pt x="0" y="120"/>
                  </a:cubicBezTo>
                  <a:cubicBezTo>
                    <a:pt x="0" y="145"/>
                    <a:pt x="9" y="169"/>
                    <a:pt x="25" y="188"/>
                  </a:cubicBezTo>
                  <a:cubicBezTo>
                    <a:pt x="46" y="213"/>
                    <a:pt x="58" y="244"/>
                    <a:pt x="60" y="276"/>
                  </a:cubicBezTo>
                  <a:cubicBezTo>
                    <a:pt x="60" y="303"/>
                    <a:pt x="60" y="303"/>
                    <a:pt x="60" y="303"/>
                  </a:cubicBezTo>
                  <a:cubicBezTo>
                    <a:pt x="60" y="319"/>
                    <a:pt x="73" y="332"/>
                    <a:pt x="90" y="332"/>
                  </a:cubicBezTo>
                  <a:cubicBezTo>
                    <a:pt x="149" y="332"/>
                    <a:pt x="149" y="332"/>
                    <a:pt x="149" y="332"/>
                  </a:cubicBezTo>
                  <a:cubicBezTo>
                    <a:pt x="166" y="332"/>
                    <a:pt x="179" y="319"/>
                    <a:pt x="179" y="303"/>
                  </a:cubicBezTo>
                  <a:cubicBezTo>
                    <a:pt x="179" y="277"/>
                    <a:pt x="179" y="277"/>
                    <a:pt x="179" y="277"/>
                  </a:cubicBezTo>
                  <a:cubicBezTo>
                    <a:pt x="181" y="244"/>
                    <a:pt x="193" y="213"/>
                    <a:pt x="214" y="188"/>
                  </a:cubicBezTo>
                  <a:cubicBezTo>
                    <a:pt x="230" y="169"/>
                    <a:pt x="239" y="145"/>
                    <a:pt x="239" y="120"/>
                  </a:cubicBezTo>
                  <a:cubicBezTo>
                    <a:pt x="239" y="54"/>
                    <a:pt x="186" y="0"/>
                    <a:pt x="1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 dirty="0"/>
            </a:p>
          </p:txBody>
        </p:sp>
        <p:sp>
          <p:nvSpPr>
            <p:cNvPr id="24" name="Freeform 20"/>
            <p:cNvSpPr>
              <a:spLocks noEditPoints="1"/>
            </p:cNvSpPr>
            <p:nvPr/>
          </p:nvSpPr>
          <p:spPr bwMode="auto">
            <a:xfrm>
              <a:off x="1203" y="1066"/>
              <a:ext cx="592" cy="585"/>
            </a:xfrm>
            <a:custGeom>
              <a:avLst/>
              <a:gdLst>
                <a:gd name="T0" fmla="*/ 257 w 393"/>
                <a:gd name="T1" fmla="*/ 254 h 389"/>
                <a:gd name="T2" fmla="*/ 243 w 393"/>
                <a:gd name="T3" fmla="*/ 244 h 389"/>
                <a:gd name="T4" fmla="*/ 236 w 393"/>
                <a:gd name="T5" fmla="*/ 222 h 389"/>
                <a:gd name="T6" fmla="*/ 208 w 393"/>
                <a:gd name="T7" fmla="*/ 250 h 389"/>
                <a:gd name="T8" fmla="*/ 187 w 393"/>
                <a:gd name="T9" fmla="*/ 250 h 389"/>
                <a:gd name="T10" fmla="*/ 187 w 393"/>
                <a:gd name="T11" fmla="*/ 250 h 389"/>
                <a:gd name="T12" fmla="*/ 159 w 393"/>
                <a:gd name="T13" fmla="*/ 222 h 389"/>
                <a:gd name="T14" fmla="*/ 152 w 393"/>
                <a:gd name="T15" fmla="*/ 244 h 389"/>
                <a:gd name="T16" fmla="*/ 133 w 393"/>
                <a:gd name="T17" fmla="*/ 254 h 389"/>
                <a:gd name="T18" fmla="*/ 123 w 393"/>
                <a:gd name="T19" fmla="*/ 235 h 389"/>
                <a:gd name="T20" fmla="*/ 123 w 393"/>
                <a:gd name="T21" fmla="*/ 235 h 389"/>
                <a:gd name="T22" fmla="*/ 138 w 393"/>
                <a:gd name="T23" fmla="*/ 190 h 389"/>
                <a:gd name="T24" fmla="*/ 157 w 393"/>
                <a:gd name="T25" fmla="*/ 180 h 389"/>
                <a:gd name="T26" fmla="*/ 163 w 393"/>
                <a:gd name="T27" fmla="*/ 184 h 389"/>
                <a:gd name="T28" fmla="*/ 197 w 393"/>
                <a:gd name="T29" fmla="*/ 218 h 389"/>
                <a:gd name="T30" fmla="*/ 232 w 393"/>
                <a:gd name="T31" fmla="*/ 184 h 389"/>
                <a:gd name="T32" fmla="*/ 253 w 393"/>
                <a:gd name="T33" fmla="*/ 184 h 389"/>
                <a:gd name="T34" fmla="*/ 257 w 393"/>
                <a:gd name="T35" fmla="*/ 190 h 389"/>
                <a:gd name="T36" fmla="*/ 271 w 393"/>
                <a:gd name="T37" fmla="*/ 235 h 389"/>
                <a:gd name="T38" fmla="*/ 262 w 393"/>
                <a:gd name="T39" fmla="*/ 254 h 389"/>
                <a:gd name="T40" fmla="*/ 262 w 393"/>
                <a:gd name="T41" fmla="*/ 254 h 389"/>
                <a:gd name="T42" fmla="*/ 257 w 393"/>
                <a:gd name="T43" fmla="*/ 254 h 389"/>
                <a:gd name="T44" fmla="*/ 362 w 393"/>
                <a:gd name="T45" fmla="*/ 105 h 389"/>
                <a:gd name="T46" fmla="*/ 347 w 393"/>
                <a:gd name="T47" fmla="*/ 90 h 389"/>
                <a:gd name="T48" fmla="*/ 352 w 393"/>
                <a:gd name="T49" fmla="*/ 79 h 389"/>
                <a:gd name="T50" fmla="*/ 367 w 393"/>
                <a:gd name="T51" fmla="*/ 65 h 389"/>
                <a:gd name="T52" fmla="*/ 388 w 393"/>
                <a:gd name="T53" fmla="*/ 67 h 389"/>
                <a:gd name="T54" fmla="*/ 387 w 393"/>
                <a:gd name="T55" fmla="*/ 87 h 389"/>
                <a:gd name="T56" fmla="*/ 372 w 393"/>
                <a:gd name="T57" fmla="*/ 101 h 389"/>
                <a:gd name="T58" fmla="*/ 362 w 393"/>
                <a:gd name="T59" fmla="*/ 105 h 389"/>
                <a:gd name="T60" fmla="*/ 33 w 393"/>
                <a:gd name="T61" fmla="*/ 105 h 389"/>
                <a:gd name="T62" fmla="*/ 23 w 393"/>
                <a:gd name="T63" fmla="*/ 101 h 389"/>
                <a:gd name="T64" fmla="*/ 8 w 393"/>
                <a:gd name="T65" fmla="*/ 87 h 389"/>
                <a:gd name="T66" fmla="*/ 6 w 393"/>
                <a:gd name="T67" fmla="*/ 66 h 389"/>
                <a:gd name="T68" fmla="*/ 27 w 393"/>
                <a:gd name="T69" fmla="*/ 64 h 389"/>
                <a:gd name="T70" fmla="*/ 28 w 393"/>
                <a:gd name="T71" fmla="*/ 65 h 389"/>
                <a:gd name="T72" fmla="*/ 43 w 393"/>
                <a:gd name="T73" fmla="*/ 79 h 389"/>
                <a:gd name="T74" fmla="*/ 44 w 393"/>
                <a:gd name="T75" fmla="*/ 100 h 389"/>
                <a:gd name="T76" fmla="*/ 33 w 393"/>
                <a:gd name="T77" fmla="*/ 105 h 389"/>
                <a:gd name="T78" fmla="*/ 197 w 393"/>
                <a:gd name="T79" fmla="*/ 45 h 389"/>
                <a:gd name="T80" fmla="*/ 183 w 393"/>
                <a:gd name="T81" fmla="*/ 30 h 389"/>
                <a:gd name="T82" fmla="*/ 183 w 393"/>
                <a:gd name="T83" fmla="*/ 15 h 389"/>
                <a:gd name="T84" fmla="*/ 197 w 393"/>
                <a:gd name="T85" fmla="*/ 0 h 389"/>
                <a:gd name="T86" fmla="*/ 212 w 393"/>
                <a:gd name="T87" fmla="*/ 15 h 389"/>
                <a:gd name="T88" fmla="*/ 212 w 393"/>
                <a:gd name="T89" fmla="*/ 15 h 389"/>
                <a:gd name="T90" fmla="*/ 212 w 393"/>
                <a:gd name="T91" fmla="*/ 30 h 389"/>
                <a:gd name="T92" fmla="*/ 197 w 393"/>
                <a:gd name="T93" fmla="*/ 45 h 389"/>
                <a:gd name="T94" fmla="*/ 197 w 393"/>
                <a:gd name="T95" fmla="*/ 45 h 389"/>
                <a:gd name="T96" fmla="*/ 227 w 393"/>
                <a:gd name="T97" fmla="*/ 389 h 389"/>
                <a:gd name="T98" fmla="*/ 168 w 393"/>
                <a:gd name="T99" fmla="*/ 389 h 389"/>
                <a:gd name="T100" fmla="*/ 153 w 393"/>
                <a:gd name="T101" fmla="*/ 374 h 389"/>
                <a:gd name="T102" fmla="*/ 168 w 393"/>
                <a:gd name="T103" fmla="*/ 359 h 389"/>
                <a:gd name="T104" fmla="*/ 227 w 393"/>
                <a:gd name="T105" fmla="*/ 359 h 389"/>
                <a:gd name="T106" fmla="*/ 242 w 393"/>
                <a:gd name="T107" fmla="*/ 374 h 389"/>
                <a:gd name="T108" fmla="*/ 227 w 393"/>
                <a:gd name="T109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93" h="389">
                  <a:moveTo>
                    <a:pt x="257" y="254"/>
                  </a:moveTo>
                  <a:cubicBezTo>
                    <a:pt x="251" y="254"/>
                    <a:pt x="245" y="250"/>
                    <a:pt x="243" y="244"/>
                  </a:cubicBezTo>
                  <a:cubicBezTo>
                    <a:pt x="236" y="222"/>
                    <a:pt x="236" y="222"/>
                    <a:pt x="236" y="222"/>
                  </a:cubicBezTo>
                  <a:cubicBezTo>
                    <a:pt x="208" y="250"/>
                    <a:pt x="208" y="250"/>
                    <a:pt x="208" y="250"/>
                  </a:cubicBezTo>
                  <a:cubicBezTo>
                    <a:pt x="202" y="256"/>
                    <a:pt x="193" y="256"/>
                    <a:pt x="187" y="250"/>
                  </a:cubicBezTo>
                  <a:cubicBezTo>
                    <a:pt x="187" y="250"/>
                    <a:pt x="187" y="250"/>
                    <a:pt x="187" y="250"/>
                  </a:cubicBezTo>
                  <a:cubicBezTo>
                    <a:pt x="159" y="222"/>
                    <a:pt x="159" y="222"/>
                    <a:pt x="159" y="222"/>
                  </a:cubicBezTo>
                  <a:cubicBezTo>
                    <a:pt x="152" y="244"/>
                    <a:pt x="152" y="244"/>
                    <a:pt x="152" y="244"/>
                  </a:cubicBezTo>
                  <a:cubicBezTo>
                    <a:pt x="149" y="252"/>
                    <a:pt x="141" y="256"/>
                    <a:pt x="133" y="254"/>
                  </a:cubicBezTo>
                  <a:cubicBezTo>
                    <a:pt x="125" y="252"/>
                    <a:pt x="121" y="243"/>
                    <a:pt x="123" y="235"/>
                  </a:cubicBezTo>
                  <a:cubicBezTo>
                    <a:pt x="123" y="235"/>
                    <a:pt x="123" y="235"/>
                    <a:pt x="123" y="235"/>
                  </a:cubicBezTo>
                  <a:cubicBezTo>
                    <a:pt x="138" y="190"/>
                    <a:pt x="138" y="190"/>
                    <a:pt x="138" y="190"/>
                  </a:cubicBezTo>
                  <a:cubicBezTo>
                    <a:pt x="141" y="182"/>
                    <a:pt x="150" y="178"/>
                    <a:pt x="157" y="180"/>
                  </a:cubicBezTo>
                  <a:cubicBezTo>
                    <a:pt x="160" y="181"/>
                    <a:pt x="162" y="182"/>
                    <a:pt x="163" y="184"/>
                  </a:cubicBezTo>
                  <a:cubicBezTo>
                    <a:pt x="197" y="218"/>
                    <a:pt x="197" y="218"/>
                    <a:pt x="197" y="218"/>
                  </a:cubicBezTo>
                  <a:cubicBezTo>
                    <a:pt x="232" y="184"/>
                    <a:pt x="232" y="184"/>
                    <a:pt x="232" y="184"/>
                  </a:cubicBezTo>
                  <a:cubicBezTo>
                    <a:pt x="238" y="178"/>
                    <a:pt x="247" y="178"/>
                    <a:pt x="253" y="184"/>
                  </a:cubicBezTo>
                  <a:cubicBezTo>
                    <a:pt x="255" y="186"/>
                    <a:pt x="256" y="188"/>
                    <a:pt x="257" y="190"/>
                  </a:cubicBezTo>
                  <a:cubicBezTo>
                    <a:pt x="271" y="235"/>
                    <a:pt x="271" y="235"/>
                    <a:pt x="271" y="235"/>
                  </a:cubicBezTo>
                  <a:cubicBezTo>
                    <a:pt x="274" y="243"/>
                    <a:pt x="270" y="251"/>
                    <a:pt x="262" y="254"/>
                  </a:cubicBezTo>
                  <a:cubicBezTo>
                    <a:pt x="262" y="254"/>
                    <a:pt x="262" y="254"/>
                    <a:pt x="262" y="254"/>
                  </a:cubicBezTo>
                  <a:cubicBezTo>
                    <a:pt x="260" y="254"/>
                    <a:pt x="259" y="254"/>
                    <a:pt x="257" y="254"/>
                  </a:cubicBezTo>
                  <a:moveTo>
                    <a:pt x="362" y="105"/>
                  </a:moveTo>
                  <a:cubicBezTo>
                    <a:pt x="354" y="105"/>
                    <a:pt x="347" y="98"/>
                    <a:pt x="347" y="90"/>
                  </a:cubicBezTo>
                  <a:cubicBezTo>
                    <a:pt x="347" y="86"/>
                    <a:pt x="349" y="82"/>
                    <a:pt x="352" y="79"/>
                  </a:cubicBezTo>
                  <a:cubicBezTo>
                    <a:pt x="367" y="65"/>
                    <a:pt x="367" y="65"/>
                    <a:pt x="367" y="65"/>
                  </a:cubicBezTo>
                  <a:cubicBezTo>
                    <a:pt x="373" y="60"/>
                    <a:pt x="383" y="61"/>
                    <a:pt x="388" y="67"/>
                  </a:cubicBezTo>
                  <a:cubicBezTo>
                    <a:pt x="393" y="73"/>
                    <a:pt x="393" y="82"/>
                    <a:pt x="387" y="87"/>
                  </a:cubicBezTo>
                  <a:cubicBezTo>
                    <a:pt x="372" y="101"/>
                    <a:pt x="372" y="101"/>
                    <a:pt x="372" y="101"/>
                  </a:cubicBezTo>
                  <a:cubicBezTo>
                    <a:pt x="369" y="104"/>
                    <a:pt x="366" y="105"/>
                    <a:pt x="362" y="105"/>
                  </a:cubicBezTo>
                  <a:moveTo>
                    <a:pt x="33" y="105"/>
                  </a:moveTo>
                  <a:cubicBezTo>
                    <a:pt x="29" y="105"/>
                    <a:pt x="26" y="104"/>
                    <a:pt x="23" y="101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" y="82"/>
                    <a:pt x="0" y="73"/>
                    <a:pt x="6" y="66"/>
                  </a:cubicBezTo>
                  <a:cubicBezTo>
                    <a:pt x="11" y="60"/>
                    <a:pt x="20" y="59"/>
                    <a:pt x="27" y="64"/>
                  </a:cubicBezTo>
                  <a:cubicBezTo>
                    <a:pt x="27" y="64"/>
                    <a:pt x="27" y="65"/>
                    <a:pt x="28" y="65"/>
                  </a:cubicBezTo>
                  <a:cubicBezTo>
                    <a:pt x="43" y="79"/>
                    <a:pt x="43" y="79"/>
                    <a:pt x="43" y="79"/>
                  </a:cubicBezTo>
                  <a:cubicBezTo>
                    <a:pt x="49" y="84"/>
                    <a:pt x="50" y="94"/>
                    <a:pt x="44" y="100"/>
                  </a:cubicBezTo>
                  <a:cubicBezTo>
                    <a:pt x="41" y="103"/>
                    <a:pt x="37" y="105"/>
                    <a:pt x="33" y="105"/>
                  </a:cubicBezTo>
                  <a:moveTo>
                    <a:pt x="197" y="45"/>
                  </a:moveTo>
                  <a:cubicBezTo>
                    <a:pt x="189" y="45"/>
                    <a:pt x="183" y="38"/>
                    <a:pt x="183" y="30"/>
                  </a:cubicBezTo>
                  <a:cubicBezTo>
                    <a:pt x="183" y="15"/>
                    <a:pt x="183" y="15"/>
                    <a:pt x="183" y="15"/>
                  </a:cubicBezTo>
                  <a:cubicBezTo>
                    <a:pt x="183" y="7"/>
                    <a:pt x="189" y="0"/>
                    <a:pt x="197" y="0"/>
                  </a:cubicBezTo>
                  <a:cubicBezTo>
                    <a:pt x="206" y="0"/>
                    <a:pt x="212" y="7"/>
                    <a:pt x="212" y="15"/>
                  </a:cubicBezTo>
                  <a:cubicBezTo>
                    <a:pt x="212" y="15"/>
                    <a:pt x="212" y="15"/>
                    <a:pt x="212" y="15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8"/>
                    <a:pt x="206" y="45"/>
                    <a:pt x="197" y="45"/>
                  </a:cubicBezTo>
                  <a:cubicBezTo>
                    <a:pt x="197" y="45"/>
                    <a:pt x="197" y="45"/>
                    <a:pt x="197" y="45"/>
                  </a:cubicBezTo>
                  <a:moveTo>
                    <a:pt x="227" y="389"/>
                  </a:moveTo>
                  <a:cubicBezTo>
                    <a:pt x="168" y="389"/>
                    <a:pt x="168" y="389"/>
                    <a:pt x="168" y="389"/>
                  </a:cubicBezTo>
                  <a:cubicBezTo>
                    <a:pt x="159" y="389"/>
                    <a:pt x="153" y="382"/>
                    <a:pt x="153" y="374"/>
                  </a:cubicBezTo>
                  <a:cubicBezTo>
                    <a:pt x="153" y="366"/>
                    <a:pt x="159" y="359"/>
                    <a:pt x="168" y="359"/>
                  </a:cubicBezTo>
                  <a:cubicBezTo>
                    <a:pt x="227" y="359"/>
                    <a:pt x="227" y="359"/>
                    <a:pt x="227" y="359"/>
                  </a:cubicBezTo>
                  <a:cubicBezTo>
                    <a:pt x="236" y="359"/>
                    <a:pt x="242" y="366"/>
                    <a:pt x="242" y="374"/>
                  </a:cubicBezTo>
                  <a:cubicBezTo>
                    <a:pt x="242" y="382"/>
                    <a:pt x="236" y="389"/>
                    <a:pt x="227" y="389"/>
                  </a:cubicBezTo>
                </a:path>
              </a:pathLst>
            </a:custGeom>
            <a:solidFill>
              <a:srgbClr val="2932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1137961" y="3821264"/>
            <a:ext cx="10301315" cy="0"/>
          </a:xfrm>
          <a:prstGeom prst="line">
            <a:avLst/>
          </a:prstGeom>
          <a:ln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2069664" y="2501107"/>
            <a:ext cx="4793921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972178" y="2501107"/>
            <a:ext cx="4793921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30" name="矩形 29"/>
          <p:cNvSpPr/>
          <p:nvPr/>
        </p:nvSpPr>
        <p:spPr bwMode="auto">
          <a:xfrm>
            <a:off x="2104287" y="4378359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不足之处</a:t>
            </a:r>
            <a:endParaRPr lang="zh-CN" altLang="en-US" sz="3200" b="1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069664" y="5068037"/>
            <a:ext cx="4793921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972178" y="5068037"/>
            <a:ext cx="4793921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37" name="Freeform 8"/>
          <p:cNvSpPr>
            <a:spLocks noEditPoints="1"/>
          </p:cNvSpPr>
          <p:nvPr/>
        </p:nvSpPr>
        <p:spPr bwMode="auto">
          <a:xfrm>
            <a:off x="1314891" y="4107092"/>
            <a:ext cx="754772" cy="773353"/>
          </a:xfrm>
          <a:custGeom>
            <a:avLst/>
            <a:gdLst>
              <a:gd name="T0" fmla="*/ 483 w 497"/>
              <a:gd name="T1" fmla="*/ 105 h 509"/>
              <a:gd name="T2" fmla="*/ 403 w 497"/>
              <a:gd name="T3" fmla="*/ 22 h 509"/>
              <a:gd name="T4" fmla="*/ 321 w 497"/>
              <a:gd name="T5" fmla="*/ 22 h 509"/>
              <a:gd name="T6" fmla="*/ 45 w 497"/>
              <a:gd name="T7" fmla="*/ 306 h 509"/>
              <a:gd name="T8" fmla="*/ 0 w 497"/>
              <a:gd name="T9" fmla="*/ 509 h 509"/>
              <a:gd name="T10" fmla="*/ 201 w 497"/>
              <a:gd name="T11" fmla="*/ 459 h 509"/>
              <a:gd name="T12" fmla="*/ 471 w 497"/>
              <a:gd name="T13" fmla="*/ 180 h 509"/>
              <a:gd name="T14" fmla="*/ 483 w 497"/>
              <a:gd name="T15" fmla="*/ 105 h 509"/>
              <a:gd name="T16" fmla="*/ 276 w 497"/>
              <a:gd name="T17" fmla="*/ 109 h 509"/>
              <a:gd name="T18" fmla="*/ 356 w 497"/>
              <a:gd name="T19" fmla="*/ 129 h 509"/>
              <a:gd name="T20" fmla="*/ 200 w 497"/>
              <a:gd name="T21" fmla="*/ 290 h 509"/>
              <a:gd name="T22" fmla="*/ 116 w 497"/>
              <a:gd name="T23" fmla="*/ 272 h 509"/>
              <a:gd name="T24" fmla="*/ 276 w 497"/>
              <a:gd name="T25" fmla="*/ 109 h 509"/>
              <a:gd name="T26" fmla="*/ 188 w 497"/>
              <a:gd name="T27" fmla="*/ 435 h 509"/>
              <a:gd name="T28" fmla="*/ 116 w 497"/>
              <a:gd name="T29" fmla="*/ 447 h 509"/>
              <a:gd name="T30" fmla="*/ 57 w 497"/>
              <a:gd name="T31" fmla="*/ 390 h 509"/>
              <a:gd name="T32" fmla="*/ 77 w 497"/>
              <a:gd name="T33" fmla="*/ 316 h 509"/>
              <a:gd name="T34" fmla="*/ 100 w 497"/>
              <a:gd name="T35" fmla="*/ 290 h 509"/>
              <a:gd name="T36" fmla="*/ 182 w 497"/>
              <a:gd name="T37" fmla="*/ 321 h 509"/>
              <a:gd name="T38" fmla="*/ 213 w 497"/>
              <a:gd name="T39" fmla="*/ 407 h 509"/>
              <a:gd name="T40" fmla="*/ 188 w 497"/>
              <a:gd name="T41" fmla="*/ 435 h 509"/>
              <a:gd name="T42" fmla="*/ 393 w 497"/>
              <a:gd name="T43" fmla="*/ 225 h 509"/>
              <a:gd name="T44" fmla="*/ 231 w 497"/>
              <a:gd name="T45" fmla="*/ 388 h 509"/>
              <a:gd name="T46" fmla="*/ 214 w 497"/>
              <a:gd name="T47" fmla="*/ 308 h 509"/>
              <a:gd name="T48" fmla="*/ 372 w 497"/>
              <a:gd name="T49" fmla="*/ 146 h 509"/>
              <a:gd name="T50" fmla="*/ 393 w 497"/>
              <a:gd name="T51" fmla="*/ 225 h 509"/>
              <a:gd name="T52" fmla="*/ 450 w 497"/>
              <a:gd name="T53" fmla="*/ 166 h 509"/>
              <a:gd name="T54" fmla="*/ 428 w 497"/>
              <a:gd name="T55" fmla="*/ 188 h 509"/>
              <a:gd name="T56" fmla="*/ 414 w 497"/>
              <a:gd name="T57" fmla="*/ 149 h 509"/>
              <a:gd name="T58" fmla="*/ 383 w 497"/>
              <a:gd name="T59" fmla="*/ 109 h 509"/>
              <a:gd name="T60" fmla="*/ 311 w 497"/>
              <a:gd name="T61" fmla="*/ 74 h 509"/>
              <a:gd name="T62" fmla="*/ 343 w 497"/>
              <a:gd name="T63" fmla="*/ 43 h 509"/>
              <a:gd name="T64" fmla="*/ 407 w 497"/>
              <a:gd name="T65" fmla="*/ 53 h 509"/>
              <a:gd name="T66" fmla="*/ 450 w 497"/>
              <a:gd name="T67" fmla="*/ 98 h 509"/>
              <a:gd name="T68" fmla="*/ 450 w 497"/>
              <a:gd name="T69" fmla="*/ 166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97" h="509">
                <a:moveTo>
                  <a:pt x="483" y="105"/>
                </a:moveTo>
                <a:cubicBezTo>
                  <a:pt x="460" y="61"/>
                  <a:pt x="403" y="22"/>
                  <a:pt x="403" y="22"/>
                </a:cubicBezTo>
                <a:cubicBezTo>
                  <a:pt x="359" y="0"/>
                  <a:pt x="321" y="22"/>
                  <a:pt x="321" y="22"/>
                </a:cubicBezTo>
                <a:cubicBezTo>
                  <a:pt x="45" y="306"/>
                  <a:pt x="45" y="306"/>
                  <a:pt x="45" y="306"/>
                </a:cubicBezTo>
                <a:cubicBezTo>
                  <a:pt x="0" y="509"/>
                  <a:pt x="0" y="509"/>
                  <a:pt x="0" y="509"/>
                </a:cubicBezTo>
                <a:cubicBezTo>
                  <a:pt x="201" y="459"/>
                  <a:pt x="201" y="459"/>
                  <a:pt x="201" y="459"/>
                </a:cubicBezTo>
                <a:cubicBezTo>
                  <a:pt x="471" y="180"/>
                  <a:pt x="471" y="180"/>
                  <a:pt x="471" y="180"/>
                </a:cubicBezTo>
                <a:cubicBezTo>
                  <a:pt x="497" y="158"/>
                  <a:pt x="483" y="105"/>
                  <a:pt x="483" y="105"/>
                </a:cubicBezTo>
                <a:close/>
                <a:moveTo>
                  <a:pt x="276" y="109"/>
                </a:moveTo>
                <a:cubicBezTo>
                  <a:pt x="276" y="109"/>
                  <a:pt x="317" y="89"/>
                  <a:pt x="356" y="129"/>
                </a:cubicBezTo>
                <a:cubicBezTo>
                  <a:pt x="200" y="290"/>
                  <a:pt x="200" y="290"/>
                  <a:pt x="200" y="290"/>
                </a:cubicBezTo>
                <a:cubicBezTo>
                  <a:pt x="200" y="290"/>
                  <a:pt x="138" y="299"/>
                  <a:pt x="116" y="272"/>
                </a:cubicBezTo>
                <a:lnTo>
                  <a:pt x="276" y="109"/>
                </a:lnTo>
                <a:close/>
                <a:moveTo>
                  <a:pt x="188" y="435"/>
                </a:moveTo>
                <a:cubicBezTo>
                  <a:pt x="116" y="447"/>
                  <a:pt x="116" y="447"/>
                  <a:pt x="116" y="447"/>
                </a:cubicBezTo>
                <a:cubicBezTo>
                  <a:pt x="101" y="403"/>
                  <a:pt x="57" y="390"/>
                  <a:pt x="57" y="390"/>
                </a:cubicBezTo>
                <a:cubicBezTo>
                  <a:pt x="77" y="316"/>
                  <a:pt x="77" y="316"/>
                  <a:pt x="77" y="316"/>
                </a:cubicBezTo>
                <a:cubicBezTo>
                  <a:pt x="100" y="290"/>
                  <a:pt x="100" y="290"/>
                  <a:pt x="100" y="290"/>
                </a:cubicBezTo>
                <a:cubicBezTo>
                  <a:pt x="123" y="317"/>
                  <a:pt x="182" y="321"/>
                  <a:pt x="182" y="321"/>
                </a:cubicBezTo>
                <a:cubicBezTo>
                  <a:pt x="181" y="361"/>
                  <a:pt x="213" y="407"/>
                  <a:pt x="213" y="407"/>
                </a:cubicBezTo>
                <a:lnTo>
                  <a:pt x="188" y="435"/>
                </a:lnTo>
                <a:close/>
                <a:moveTo>
                  <a:pt x="393" y="225"/>
                </a:moveTo>
                <a:cubicBezTo>
                  <a:pt x="231" y="388"/>
                  <a:pt x="231" y="388"/>
                  <a:pt x="231" y="388"/>
                </a:cubicBezTo>
                <a:cubicBezTo>
                  <a:pt x="206" y="355"/>
                  <a:pt x="214" y="308"/>
                  <a:pt x="214" y="308"/>
                </a:cubicBezTo>
                <a:cubicBezTo>
                  <a:pt x="372" y="146"/>
                  <a:pt x="372" y="146"/>
                  <a:pt x="372" y="146"/>
                </a:cubicBezTo>
                <a:cubicBezTo>
                  <a:pt x="408" y="178"/>
                  <a:pt x="393" y="225"/>
                  <a:pt x="393" y="225"/>
                </a:cubicBezTo>
                <a:close/>
                <a:moveTo>
                  <a:pt x="450" y="166"/>
                </a:moveTo>
                <a:cubicBezTo>
                  <a:pt x="428" y="188"/>
                  <a:pt x="428" y="188"/>
                  <a:pt x="428" y="188"/>
                </a:cubicBezTo>
                <a:cubicBezTo>
                  <a:pt x="428" y="178"/>
                  <a:pt x="414" y="149"/>
                  <a:pt x="414" y="149"/>
                </a:cubicBezTo>
                <a:cubicBezTo>
                  <a:pt x="383" y="109"/>
                  <a:pt x="383" y="109"/>
                  <a:pt x="383" y="109"/>
                </a:cubicBezTo>
                <a:cubicBezTo>
                  <a:pt x="352" y="75"/>
                  <a:pt x="311" y="74"/>
                  <a:pt x="311" y="74"/>
                </a:cubicBezTo>
                <a:cubicBezTo>
                  <a:pt x="343" y="43"/>
                  <a:pt x="343" y="43"/>
                  <a:pt x="343" y="43"/>
                </a:cubicBezTo>
                <a:cubicBezTo>
                  <a:pt x="368" y="35"/>
                  <a:pt x="407" y="53"/>
                  <a:pt x="407" y="53"/>
                </a:cubicBezTo>
                <a:cubicBezTo>
                  <a:pt x="450" y="98"/>
                  <a:pt x="450" y="98"/>
                  <a:pt x="450" y="98"/>
                </a:cubicBezTo>
                <a:cubicBezTo>
                  <a:pt x="470" y="150"/>
                  <a:pt x="450" y="166"/>
                  <a:pt x="450" y="166"/>
                </a:cubicBezTo>
                <a:close/>
              </a:path>
            </a:pathLst>
          </a:custGeom>
          <a:solidFill>
            <a:srgbClr val="29323F"/>
          </a:solidFill>
          <a:ln w="9525">
            <a:solidFill>
              <a:srgbClr val="000000"/>
            </a:solidFill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4157007" y="144409"/>
            <a:ext cx="387798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b="1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第四部分：论文总结与致谢</a:t>
            </a:r>
            <a:endParaRPr lang="zh-CN" altLang="en-US" sz="2400" b="1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997510" y="636851"/>
            <a:ext cx="4196982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5" spc="400">
                <a:solidFill>
                  <a:srgbClr val="29323F"/>
                </a:solidFill>
                <a:latin typeface="+mj-lt"/>
                <a:ea typeface="方正兰亭黑_GBK"/>
              </a:rPr>
              <a:t>THE SUMMARY AND ACKNOWLEDGMENT</a:t>
            </a:r>
            <a:endParaRPr lang="en-US" altLang="zh-CN" sz="1065" spc="400">
              <a:solidFill>
                <a:srgbClr val="29323F"/>
              </a:solidFill>
              <a:latin typeface="+mj-lt"/>
              <a:ea typeface="方正兰亭黑_GBK"/>
            </a:endParaRPr>
          </a:p>
        </p:txBody>
      </p:sp>
      <p:sp>
        <p:nvSpPr>
          <p:cNvPr id="7" name="箭头: 十字 6"/>
          <p:cNvSpPr/>
          <p:nvPr/>
        </p:nvSpPr>
        <p:spPr>
          <a:xfrm>
            <a:off x="3722569" y="1442667"/>
            <a:ext cx="4778483" cy="4778483"/>
          </a:xfrm>
          <a:prstGeom prst="quadArrow">
            <a:avLst>
              <a:gd name="adj1" fmla="val 2000"/>
              <a:gd name="adj2" fmla="val 4000"/>
              <a:gd name="adj3" fmla="val 500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任意多边形: 形状 7"/>
          <p:cNvSpPr/>
          <p:nvPr/>
        </p:nvSpPr>
        <p:spPr>
          <a:xfrm>
            <a:off x="4033172" y="1753269"/>
            <a:ext cx="1911393" cy="1911393"/>
          </a:xfrm>
          <a:custGeom>
            <a:avLst/>
            <a:gdLst>
              <a:gd name="connsiteX0" fmla="*/ 0 w 1625600"/>
              <a:gd name="connsiteY0" fmla="*/ 270939 h 1625600"/>
              <a:gd name="connsiteX1" fmla="*/ 270939 w 1625600"/>
              <a:gd name="connsiteY1" fmla="*/ 0 h 1625600"/>
              <a:gd name="connsiteX2" fmla="*/ 1354661 w 1625600"/>
              <a:gd name="connsiteY2" fmla="*/ 0 h 1625600"/>
              <a:gd name="connsiteX3" fmla="*/ 1625600 w 1625600"/>
              <a:gd name="connsiteY3" fmla="*/ 270939 h 1625600"/>
              <a:gd name="connsiteX4" fmla="*/ 1625600 w 1625600"/>
              <a:gd name="connsiteY4" fmla="*/ 1354661 h 1625600"/>
              <a:gd name="connsiteX5" fmla="*/ 1354661 w 1625600"/>
              <a:gd name="connsiteY5" fmla="*/ 1625600 h 1625600"/>
              <a:gd name="connsiteX6" fmla="*/ 270939 w 1625600"/>
              <a:gd name="connsiteY6" fmla="*/ 1625600 h 1625600"/>
              <a:gd name="connsiteX7" fmla="*/ 0 w 1625600"/>
              <a:gd name="connsiteY7" fmla="*/ 1354661 h 1625600"/>
              <a:gd name="connsiteX8" fmla="*/ 0 w 1625600"/>
              <a:gd name="connsiteY8" fmla="*/ 270939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25600" h="1625600">
                <a:moveTo>
                  <a:pt x="0" y="270939"/>
                </a:moveTo>
                <a:cubicBezTo>
                  <a:pt x="0" y="121304"/>
                  <a:pt x="121304" y="0"/>
                  <a:pt x="270939" y="0"/>
                </a:cubicBezTo>
                <a:lnTo>
                  <a:pt x="1354661" y="0"/>
                </a:lnTo>
                <a:cubicBezTo>
                  <a:pt x="1504296" y="0"/>
                  <a:pt x="1625600" y="121304"/>
                  <a:pt x="1625600" y="270939"/>
                </a:cubicBezTo>
                <a:lnTo>
                  <a:pt x="1625600" y="1354661"/>
                </a:lnTo>
                <a:cubicBezTo>
                  <a:pt x="1625600" y="1504296"/>
                  <a:pt x="1504296" y="1625600"/>
                  <a:pt x="1354661" y="1625600"/>
                </a:cubicBezTo>
                <a:lnTo>
                  <a:pt x="270939" y="1625600"/>
                </a:lnTo>
                <a:cubicBezTo>
                  <a:pt x="121304" y="1625600"/>
                  <a:pt x="0" y="1504296"/>
                  <a:pt x="0" y="1354661"/>
                </a:cubicBezTo>
                <a:lnTo>
                  <a:pt x="0" y="270939"/>
                </a:lnTo>
                <a:close/>
              </a:path>
            </a:pathLst>
          </a:cu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3927" tIns="303927" rIns="303927" bIns="303927" numCol="1" spcCol="1270" anchor="ctr" anchorCtr="0">
            <a:noAutofit/>
          </a:bodyPr>
          <a:lstStyle/>
          <a:p>
            <a:pPr algn="ctr" defTabSz="2311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200"/>
          </a:p>
        </p:txBody>
      </p:sp>
      <p:sp>
        <p:nvSpPr>
          <p:cNvPr id="9" name="任意多边形: 形状 8"/>
          <p:cNvSpPr/>
          <p:nvPr/>
        </p:nvSpPr>
        <p:spPr>
          <a:xfrm>
            <a:off x="6279057" y="1753269"/>
            <a:ext cx="1911393" cy="1911393"/>
          </a:xfrm>
          <a:custGeom>
            <a:avLst/>
            <a:gdLst>
              <a:gd name="connsiteX0" fmla="*/ 0 w 1625600"/>
              <a:gd name="connsiteY0" fmla="*/ 270939 h 1625600"/>
              <a:gd name="connsiteX1" fmla="*/ 270939 w 1625600"/>
              <a:gd name="connsiteY1" fmla="*/ 0 h 1625600"/>
              <a:gd name="connsiteX2" fmla="*/ 1354661 w 1625600"/>
              <a:gd name="connsiteY2" fmla="*/ 0 h 1625600"/>
              <a:gd name="connsiteX3" fmla="*/ 1625600 w 1625600"/>
              <a:gd name="connsiteY3" fmla="*/ 270939 h 1625600"/>
              <a:gd name="connsiteX4" fmla="*/ 1625600 w 1625600"/>
              <a:gd name="connsiteY4" fmla="*/ 1354661 h 1625600"/>
              <a:gd name="connsiteX5" fmla="*/ 1354661 w 1625600"/>
              <a:gd name="connsiteY5" fmla="*/ 1625600 h 1625600"/>
              <a:gd name="connsiteX6" fmla="*/ 270939 w 1625600"/>
              <a:gd name="connsiteY6" fmla="*/ 1625600 h 1625600"/>
              <a:gd name="connsiteX7" fmla="*/ 0 w 1625600"/>
              <a:gd name="connsiteY7" fmla="*/ 1354661 h 1625600"/>
              <a:gd name="connsiteX8" fmla="*/ 0 w 1625600"/>
              <a:gd name="connsiteY8" fmla="*/ 270939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25600" h="1625600">
                <a:moveTo>
                  <a:pt x="0" y="270939"/>
                </a:moveTo>
                <a:cubicBezTo>
                  <a:pt x="0" y="121304"/>
                  <a:pt x="121304" y="0"/>
                  <a:pt x="270939" y="0"/>
                </a:cubicBezTo>
                <a:lnTo>
                  <a:pt x="1354661" y="0"/>
                </a:lnTo>
                <a:cubicBezTo>
                  <a:pt x="1504296" y="0"/>
                  <a:pt x="1625600" y="121304"/>
                  <a:pt x="1625600" y="270939"/>
                </a:cubicBezTo>
                <a:lnTo>
                  <a:pt x="1625600" y="1354661"/>
                </a:lnTo>
                <a:cubicBezTo>
                  <a:pt x="1625600" y="1504296"/>
                  <a:pt x="1504296" y="1625600"/>
                  <a:pt x="1354661" y="1625600"/>
                </a:cubicBezTo>
                <a:lnTo>
                  <a:pt x="270939" y="1625600"/>
                </a:lnTo>
                <a:cubicBezTo>
                  <a:pt x="121304" y="1625600"/>
                  <a:pt x="0" y="1504296"/>
                  <a:pt x="0" y="1354661"/>
                </a:cubicBezTo>
                <a:lnTo>
                  <a:pt x="0" y="270939"/>
                </a:lnTo>
                <a:close/>
              </a:path>
            </a:pathLst>
          </a:cu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3927" tIns="303927" rIns="303927" bIns="303927" numCol="1" spcCol="1270" anchor="ctr" anchorCtr="0">
            <a:noAutofit/>
          </a:bodyPr>
          <a:lstStyle/>
          <a:p>
            <a:pPr algn="ctr" defTabSz="2311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200"/>
          </a:p>
        </p:txBody>
      </p:sp>
      <p:sp>
        <p:nvSpPr>
          <p:cNvPr id="10" name="任意多边形: 形状 9"/>
          <p:cNvSpPr/>
          <p:nvPr/>
        </p:nvSpPr>
        <p:spPr>
          <a:xfrm>
            <a:off x="4033170" y="3999156"/>
            <a:ext cx="1911393" cy="1911393"/>
          </a:xfrm>
          <a:custGeom>
            <a:avLst/>
            <a:gdLst>
              <a:gd name="connsiteX0" fmla="*/ 0 w 1625600"/>
              <a:gd name="connsiteY0" fmla="*/ 270939 h 1625600"/>
              <a:gd name="connsiteX1" fmla="*/ 270939 w 1625600"/>
              <a:gd name="connsiteY1" fmla="*/ 0 h 1625600"/>
              <a:gd name="connsiteX2" fmla="*/ 1354661 w 1625600"/>
              <a:gd name="connsiteY2" fmla="*/ 0 h 1625600"/>
              <a:gd name="connsiteX3" fmla="*/ 1625600 w 1625600"/>
              <a:gd name="connsiteY3" fmla="*/ 270939 h 1625600"/>
              <a:gd name="connsiteX4" fmla="*/ 1625600 w 1625600"/>
              <a:gd name="connsiteY4" fmla="*/ 1354661 h 1625600"/>
              <a:gd name="connsiteX5" fmla="*/ 1354661 w 1625600"/>
              <a:gd name="connsiteY5" fmla="*/ 1625600 h 1625600"/>
              <a:gd name="connsiteX6" fmla="*/ 270939 w 1625600"/>
              <a:gd name="connsiteY6" fmla="*/ 1625600 h 1625600"/>
              <a:gd name="connsiteX7" fmla="*/ 0 w 1625600"/>
              <a:gd name="connsiteY7" fmla="*/ 1354661 h 1625600"/>
              <a:gd name="connsiteX8" fmla="*/ 0 w 1625600"/>
              <a:gd name="connsiteY8" fmla="*/ 270939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25600" h="1625600">
                <a:moveTo>
                  <a:pt x="0" y="270939"/>
                </a:moveTo>
                <a:cubicBezTo>
                  <a:pt x="0" y="121304"/>
                  <a:pt x="121304" y="0"/>
                  <a:pt x="270939" y="0"/>
                </a:cubicBezTo>
                <a:lnTo>
                  <a:pt x="1354661" y="0"/>
                </a:lnTo>
                <a:cubicBezTo>
                  <a:pt x="1504296" y="0"/>
                  <a:pt x="1625600" y="121304"/>
                  <a:pt x="1625600" y="270939"/>
                </a:cubicBezTo>
                <a:lnTo>
                  <a:pt x="1625600" y="1354661"/>
                </a:lnTo>
                <a:cubicBezTo>
                  <a:pt x="1625600" y="1504296"/>
                  <a:pt x="1504296" y="1625600"/>
                  <a:pt x="1354661" y="1625600"/>
                </a:cubicBezTo>
                <a:lnTo>
                  <a:pt x="270939" y="1625600"/>
                </a:lnTo>
                <a:cubicBezTo>
                  <a:pt x="121304" y="1625600"/>
                  <a:pt x="0" y="1504296"/>
                  <a:pt x="0" y="1354661"/>
                </a:cubicBezTo>
                <a:lnTo>
                  <a:pt x="0" y="270939"/>
                </a:lnTo>
                <a:close/>
              </a:path>
            </a:pathLst>
          </a:cu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3927" tIns="303927" rIns="303927" bIns="303927" numCol="1" spcCol="1270" anchor="ctr" anchorCtr="0">
            <a:noAutofit/>
          </a:bodyPr>
          <a:lstStyle/>
          <a:p>
            <a:pPr algn="ctr" defTabSz="2311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200"/>
          </a:p>
        </p:txBody>
      </p:sp>
      <p:sp>
        <p:nvSpPr>
          <p:cNvPr id="11" name="任意多边形: 形状 10"/>
          <p:cNvSpPr/>
          <p:nvPr/>
        </p:nvSpPr>
        <p:spPr>
          <a:xfrm>
            <a:off x="6279057" y="3999156"/>
            <a:ext cx="1911393" cy="1911393"/>
          </a:xfrm>
          <a:custGeom>
            <a:avLst/>
            <a:gdLst>
              <a:gd name="connsiteX0" fmla="*/ 0 w 1625600"/>
              <a:gd name="connsiteY0" fmla="*/ 270939 h 1625600"/>
              <a:gd name="connsiteX1" fmla="*/ 270939 w 1625600"/>
              <a:gd name="connsiteY1" fmla="*/ 0 h 1625600"/>
              <a:gd name="connsiteX2" fmla="*/ 1354661 w 1625600"/>
              <a:gd name="connsiteY2" fmla="*/ 0 h 1625600"/>
              <a:gd name="connsiteX3" fmla="*/ 1625600 w 1625600"/>
              <a:gd name="connsiteY3" fmla="*/ 270939 h 1625600"/>
              <a:gd name="connsiteX4" fmla="*/ 1625600 w 1625600"/>
              <a:gd name="connsiteY4" fmla="*/ 1354661 h 1625600"/>
              <a:gd name="connsiteX5" fmla="*/ 1354661 w 1625600"/>
              <a:gd name="connsiteY5" fmla="*/ 1625600 h 1625600"/>
              <a:gd name="connsiteX6" fmla="*/ 270939 w 1625600"/>
              <a:gd name="connsiteY6" fmla="*/ 1625600 h 1625600"/>
              <a:gd name="connsiteX7" fmla="*/ 0 w 1625600"/>
              <a:gd name="connsiteY7" fmla="*/ 1354661 h 1625600"/>
              <a:gd name="connsiteX8" fmla="*/ 0 w 1625600"/>
              <a:gd name="connsiteY8" fmla="*/ 270939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25600" h="1625600">
                <a:moveTo>
                  <a:pt x="0" y="270939"/>
                </a:moveTo>
                <a:cubicBezTo>
                  <a:pt x="0" y="121304"/>
                  <a:pt x="121304" y="0"/>
                  <a:pt x="270939" y="0"/>
                </a:cubicBezTo>
                <a:lnTo>
                  <a:pt x="1354661" y="0"/>
                </a:lnTo>
                <a:cubicBezTo>
                  <a:pt x="1504296" y="0"/>
                  <a:pt x="1625600" y="121304"/>
                  <a:pt x="1625600" y="270939"/>
                </a:cubicBezTo>
                <a:lnTo>
                  <a:pt x="1625600" y="1354661"/>
                </a:lnTo>
                <a:cubicBezTo>
                  <a:pt x="1625600" y="1504296"/>
                  <a:pt x="1504296" y="1625600"/>
                  <a:pt x="1354661" y="1625600"/>
                </a:cubicBezTo>
                <a:lnTo>
                  <a:pt x="270939" y="1625600"/>
                </a:lnTo>
                <a:cubicBezTo>
                  <a:pt x="121304" y="1625600"/>
                  <a:pt x="0" y="1504296"/>
                  <a:pt x="0" y="1354661"/>
                </a:cubicBezTo>
                <a:lnTo>
                  <a:pt x="0" y="270939"/>
                </a:lnTo>
                <a:close/>
              </a:path>
            </a:pathLst>
          </a:cu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3927" tIns="303927" rIns="303927" bIns="303927" numCol="1" spcCol="1270" anchor="ctr" anchorCtr="0">
            <a:noAutofit/>
          </a:bodyPr>
          <a:lstStyle/>
          <a:p>
            <a:pPr algn="ctr" defTabSz="2311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200"/>
          </a:p>
        </p:txBody>
      </p:sp>
      <p:sp>
        <p:nvSpPr>
          <p:cNvPr id="25" name="AutoShape 59"/>
          <p:cNvSpPr/>
          <p:nvPr/>
        </p:nvSpPr>
        <p:spPr bwMode="auto">
          <a:xfrm>
            <a:off x="6866125" y="2284342"/>
            <a:ext cx="734388" cy="731153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8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panose="020B0502020104020203" charset="0"/>
              <a:sym typeface="Gill Sans" panose="020B0502020104020203" charset="0"/>
            </a:endParaRPr>
          </a:p>
        </p:txBody>
      </p:sp>
      <p:sp>
        <p:nvSpPr>
          <p:cNvPr id="26" name="AutoShape 112"/>
          <p:cNvSpPr/>
          <p:nvPr/>
        </p:nvSpPr>
        <p:spPr bwMode="auto">
          <a:xfrm>
            <a:off x="4621671" y="2284341"/>
            <a:ext cx="734389" cy="731153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8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panose="020B0502020104020203" charset="0"/>
              <a:sym typeface="Gill Sans" panose="020B0502020104020203" charset="0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4737375" y="4595010"/>
            <a:ext cx="502980" cy="73319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31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2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 flipH="1">
            <a:off x="6868565" y="4588877"/>
            <a:ext cx="731948" cy="731948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34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8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sp>
        <p:nvSpPr>
          <p:cNvPr id="39" name="矩形 38"/>
          <p:cNvSpPr/>
          <p:nvPr/>
        </p:nvSpPr>
        <p:spPr bwMode="auto">
          <a:xfrm>
            <a:off x="8303361" y="1926255"/>
            <a:ext cx="1281120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135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论文总结</a:t>
            </a:r>
            <a:endParaRPr lang="zh-CN" altLang="en-US" sz="2135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303363" y="2344272"/>
            <a:ext cx="3671656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8443667" y="2407884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 bwMode="auto">
          <a:xfrm>
            <a:off x="8293483" y="4170859"/>
            <a:ext cx="1281120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135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论文总结</a:t>
            </a:r>
            <a:endParaRPr lang="zh-CN" altLang="en-US" sz="2135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8293484" y="4588876"/>
            <a:ext cx="3671656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8433788" y="4652488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 bwMode="auto">
          <a:xfrm>
            <a:off x="2441449" y="4170859"/>
            <a:ext cx="1281120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zh-CN" altLang="en-US" sz="2135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论文总结</a:t>
            </a:r>
            <a:endParaRPr lang="zh-CN" altLang="en-US" sz="2135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0913" y="4588876"/>
            <a:ext cx="3671656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3294732" y="4652488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 bwMode="auto">
          <a:xfrm>
            <a:off x="2441449" y="1918376"/>
            <a:ext cx="1281120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zh-CN" altLang="en-US" sz="2135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论文总结</a:t>
            </a:r>
            <a:endParaRPr lang="zh-CN" altLang="en-US" sz="2135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0913" y="2336394"/>
            <a:ext cx="3671656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50" name="直接连接符 49"/>
          <p:cNvCxnSpPr/>
          <p:nvPr/>
        </p:nvCxnSpPr>
        <p:spPr>
          <a:xfrm>
            <a:off x="3294732" y="2400005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 bwMode="auto">
          <a:xfrm>
            <a:off x="2925900" y="3394325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800" b="1" kern="10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感谢各位专家批评指正</a:t>
            </a:r>
            <a:endParaRPr lang="zh-CN" altLang="en-US" sz="4800" b="1" kern="10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004291" y="4228001"/>
            <a:ext cx="61834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spc="800">
                <a:solidFill>
                  <a:srgbClr val="29323F"/>
                </a:solidFill>
                <a:latin typeface="Arial" panose="020B0604020202020204"/>
              </a:rPr>
              <a:t>THANK YOU FOR WATCHING</a:t>
            </a:r>
            <a:endParaRPr lang="en-US" altLang="zh-CN" sz="1600" spc="800">
              <a:solidFill>
                <a:srgbClr val="29323F"/>
              </a:solidFill>
              <a:latin typeface="Arial" panose="020B0604020202020204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0332" y="5011457"/>
            <a:ext cx="21970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1600">
                <a:solidFill>
                  <a:srgbClr val="29323F"/>
                </a:solidFill>
              </a:rPr>
              <a:t>答辩学生：研小招</a:t>
            </a:r>
            <a:endParaRPr lang="en-US" altLang="zh-CN" sz="1600">
              <a:solidFill>
                <a:srgbClr val="29323F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096000" y="5011456"/>
            <a:ext cx="21970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1600" dirty="0">
                <a:solidFill>
                  <a:srgbClr val="29323F"/>
                </a:solidFill>
              </a:rPr>
              <a:t>指导老师：</a:t>
            </a:r>
            <a:r>
              <a:rPr lang="en-US" altLang="zh-CN" sz="1600" dirty="0">
                <a:solidFill>
                  <a:srgbClr val="29323F"/>
                </a:solidFill>
              </a:rPr>
              <a:t>XXX</a:t>
            </a:r>
            <a:endParaRPr lang="en-US" altLang="zh-CN" sz="1600" dirty="0">
              <a:solidFill>
                <a:srgbClr val="29323F"/>
              </a:solidFill>
            </a:endParaRPr>
          </a:p>
        </p:txBody>
      </p:sp>
      <p:sp>
        <p:nvSpPr>
          <p:cNvPr id="55" name="矩形 54"/>
          <p:cNvSpPr/>
          <p:nvPr/>
        </p:nvSpPr>
        <p:spPr bwMode="auto">
          <a:xfrm>
            <a:off x="5261476" y="6395079"/>
            <a:ext cx="166904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200" kern="100">
                <a:solidFill>
                  <a:srgbClr val="29323F"/>
                </a:solidFill>
                <a:latin typeface="+mn-ea"/>
                <a:cs typeface="Times New Roman" panose="02020603050405020304" pitchFamily="18" charset="0"/>
              </a:rPr>
              <a:t>XXXXXX </a:t>
            </a:r>
            <a:r>
              <a:rPr lang="zh-CN" altLang="en-US" sz="1200" kern="100">
                <a:solidFill>
                  <a:srgbClr val="29323F"/>
                </a:solidFill>
                <a:latin typeface="+mn-ea"/>
                <a:cs typeface="Times New Roman" panose="02020603050405020304" pitchFamily="18" charset="0"/>
              </a:rPr>
              <a:t>学院 </a:t>
            </a:r>
            <a:r>
              <a:rPr lang="en-US" sz="1200" kern="100">
                <a:solidFill>
                  <a:srgbClr val="29323F"/>
                </a:solidFill>
                <a:latin typeface="+mn-ea"/>
                <a:cs typeface="Times New Roman" panose="02020603050405020304" pitchFamily="18" charset="0"/>
              </a:rPr>
              <a:t>XXXX</a:t>
            </a:r>
            <a:r>
              <a:rPr lang="zh-CN" altLang="en-US" sz="1200" kern="100">
                <a:solidFill>
                  <a:srgbClr val="29323F"/>
                </a:solidFill>
                <a:latin typeface="+mn-ea"/>
                <a:cs typeface="Times New Roman" panose="02020603050405020304" pitchFamily="18" charset="0"/>
              </a:rPr>
              <a:t>班</a:t>
            </a:r>
            <a:endParaRPr lang="zh-CN" altLang="en-US" sz="1200" kern="100">
              <a:solidFill>
                <a:srgbClr val="29323F"/>
              </a:solidFill>
              <a:latin typeface="+mn-ea"/>
              <a:cs typeface="Times New Roman" panose="02020603050405020304" pitchFamily="18" charset="0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125410" y="3268533"/>
            <a:ext cx="5941180" cy="0"/>
          </a:xfrm>
          <a:prstGeom prst="line">
            <a:avLst/>
          </a:prstGeom>
          <a:ln w="1270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3125410" y="4729639"/>
            <a:ext cx="5941180" cy="0"/>
          </a:xfrm>
          <a:prstGeom prst="line">
            <a:avLst/>
          </a:prstGeom>
          <a:ln w="1270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乘号 16"/>
          <p:cNvSpPr/>
          <p:nvPr/>
        </p:nvSpPr>
        <p:spPr>
          <a:xfrm>
            <a:off x="5914571" y="6032220"/>
            <a:ext cx="362859" cy="362859"/>
          </a:xfrm>
          <a:prstGeom prst="mathMultiply">
            <a:avLst>
              <a:gd name="adj1" fmla="val 11910"/>
            </a:avLst>
          </a:pr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椭圆 3"/>
          <p:cNvSpPr/>
          <p:nvPr/>
        </p:nvSpPr>
        <p:spPr>
          <a:xfrm>
            <a:off x="5132494" y="1331807"/>
            <a:ext cx="1708573" cy="1708573"/>
          </a:xfrm>
          <a:prstGeom prst="ellipse">
            <a:avLst/>
          </a:prstGeom>
          <a:solidFill>
            <a:srgbClr val="29323F"/>
          </a:solidFill>
          <a:ln>
            <a:solidFill>
              <a:srgbClr val="29323F"/>
            </a:solidFill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pic>
        <p:nvPicPr>
          <p:cNvPr id="5" name="图片 4" descr="hus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5540" y="1556174"/>
            <a:ext cx="1959187" cy="125899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 bwMode="auto">
          <a:xfrm>
            <a:off x="1331492" y="1170136"/>
            <a:ext cx="16658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kern="1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rPr>
              <a:t>CONTENTS</a:t>
            </a:r>
            <a:endParaRPr lang="zh-CN" altLang="en-US" sz="2400" kern="1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4" name="矩形 43"/>
          <p:cNvSpPr/>
          <p:nvPr/>
        </p:nvSpPr>
        <p:spPr bwMode="auto">
          <a:xfrm>
            <a:off x="1306023" y="417427"/>
            <a:ext cx="15840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800" kern="1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rPr>
              <a:t>目 录</a:t>
            </a:r>
            <a:endParaRPr lang="zh-CN" altLang="en-US" sz="4800" kern="1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文本框 6"/>
          <p:cNvSpPr txBox="1">
            <a:spLocks noChangeArrowheads="1"/>
          </p:cNvSpPr>
          <p:nvPr/>
        </p:nvSpPr>
        <p:spPr bwMode="auto">
          <a:xfrm>
            <a:off x="2036767" y="2716852"/>
            <a:ext cx="264687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rgbClr val="29323F"/>
                </a:solidFill>
                <a:latin typeface="+mj-ea"/>
                <a:ea typeface="+mj-ea"/>
              </a:rPr>
              <a:t>选题的背景与意义</a:t>
            </a:r>
            <a:endParaRPr lang="zh-CN" altLang="en-US" sz="2400" dirty="0">
              <a:solidFill>
                <a:srgbClr val="29323F"/>
              </a:solidFill>
              <a:latin typeface="+mj-ea"/>
              <a:ea typeface="+mj-ea"/>
            </a:endParaRPr>
          </a:p>
        </p:txBody>
      </p:sp>
      <p:sp>
        <p:nvSpPr>
          <p:cNvPr id="21" name="文本框 6"/>
          <p:cNvSpPr txBox="1">
            <a:spLocks noChangeArrowheads="1"/>
          </p:cNvSpPr>
          <p:nvPr/>
        </p:nvSpPr>
        <p:spPr bwMode="auto">
          <a:xfrm>
            <a:off x="7260768" y="2676229"/>
            <a:ext cx="23391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rgbClr val="29323F"/>
                </a:solidFill>
                <a:latin typeface="+mj-ea"/>
                <a:ea typeface="+mj-ea"/>
              </a:rPr>
              <a:t>研究方法及过程</a:t>
            </a:r>
            <a:endParaRPr lang="zh-CN" altLang="en-US" sz="2400" dirty="0">
              <a:solidFill>
                <a:srgbClr val="29323F"/>
              </a:solidFill>
              <a:latin typeface="+mj-ea"/>
              <a:ea typeface="+mj-ea"/>
            </a:endParaRPr>
          </a:p>
        </p:txBody>
      </p:sp>
      <p:sp>
        <p:nvSpPr>
          <p:cNvPr id="22" name="文本框 21"/>
          <p:cNvSpPr txBox="1">
            <a:spLocks noChangeArrowheads="1"/>
          </p:cNvSpPr>
          <p:nvPr/>
        </p:nvSpPr>
        <p:spPr bwMode="auto">
          <a:xfrm>
            <a:off x="2036767" y="4580041"/>
            <a:ext cx="326243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rgbClr val="29323F"/>
                </a:solidFill>
                <a:latin typeface="+mj-ea"/>
                <a:ea typeface="+mj-ea"/>
              </a:rPr>
              <a:t>研究成果展示及其应用</a:t>
            </a:r>
            <a:endParaRPr lang="zh-CN" altLang="en-US" sz="2400" dirty="0">
              <a:solidFill>
                <a:srgbClr val="29323F"/>
              </a:solidFill>
              <a:latin typeface="+mj-ea"/>
              <a:ea typeface="+mj-ea"/>
            </a:endParaRPr>
          </a:p>
        </p:txBody>
      </p:sp>
      <p:sp>
        <p:nvSpPr>
          <p:cNvPr id="23" name="文本框 6"/>
          <p:cNvSpPr txBox="1">
            <a:spLocks noChangeArrowheads="1"/>
          </p:cNvSpPr>
          <p:nvPr/>
        </p:nvSpPr>
        <p:spPr bwMode="auto">
          <a:xfrm>
            <a:off x="7260768" y="4539418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rgbClr val="29323F"/>
                </a:solidFill>
                <a:latin typeface="+mj-ea"/>
                <a:ea typeface="+mj-ea"/>
              </a:rPr>
              <a:t>论文总结</a:t>
            </a:r>
            <a:endParaRPr lang="zh-CN" altLang="en-US" sz="2400" dirty="0">
              <a:solidFill>
                <a:srgbClr val="29323F"/>
              </a:solidFill>
              <a:latin typeface="+mj-ea"/>
              <a:ea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036767" y="3168671"/>
            <a:ext cx="33194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Background And Significance Of The Selected Topic</a:t>
            </a:r>
            <a:endParaRPr lang="en-US" altLang="zh-CN" sz="120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260768" y="3128049"/>
            <a:ext cx="22516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Research Methods And Processes</a:t>
            </a:r>
            <a:endParaRPr lang="en-US" altLang="zh-CN" sz="120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036767" y="5031861"/>
            <a:ext cx="24096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Research Results And Its Application</a:t>
            </a:r>
            <a:endParaRPr lang="en-US" altLang="zh-CN" sz="120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260768" y="4991238"/>
            <a:ext cx="14259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The Paper Summary</a:t>
            </a:r>
            <a:endParaRPr lang="en-US" altLang="zh-CN" sz="120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448938" y="2790564"/>
            <a:ext cx="587829" cy="587829"/>
          </a:xfrm>
          <a:prstGeom prst="ellipse">
            <a:avLst/>
          </a:prstGeom>
          <a:solidFill>
            <a:srgbClr val="293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65">
                <a:latin typeface="+mj-lt"/>
              </a:rPr>
              <a:t>1</a:t>
            </a:r>
            <a:endParaRPr lang="zh-CN" altLang="en-US" sz="1865">
              <a:latin typeface="+mj-lt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6672939" y="2759716"/>
            <a:ext cx="587829" cy="587829"/>
          </a:xfrm>
          <a:prstGeom prst="ellipse">
            <a:avLst/>
          </a:prstGeom>
          <a:solidFill>
            <a:srgbClr val="293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65">
                <a:latin typeface="+mj-lt"/>
              </a:rPr>
              <a:t>2</a:t>
            </a:r>
            <a:endParaRPr lang="zh-CN" altLang="en-US" sz="1865">
              <a:latin typeface="+mj-lt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459823" y="4653754"/>
            <a:ext cx="587829" cy="587829"/>
          </a:xfrm>
          <a:prstGeom prst="ellipse">
            <a:avLst/>
          </a:prstGeom>
          <a:solidFill>
            <a:srgbClr val="293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65">
                <a:latin typeface="+mj-lt"/>
              </a:rPr>
              <a:t>3</a:t>
            </a:r>
            <a:endParaRPr lang="zh-CN" altLang="en-US" sz="1865">
              <a:latin typeface="+mj-lt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6683824" y="4622906"/>
            <a:ext cx="587829" cy="587829"/>
          </a:xfrm>
          <a:prstGeom prst="ellipse">
            <a:avLst/>
          </a:prstGeom>
          <a:solidFill>
            <a:srgbClr val="293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65">
                <a:latin typeface="+mj-lt"/>
              </a:rPr>
              <a:t>4</a:t>
            </a:r>
            <a:endParaRPr lang="zh-CN" altLang="en-US" sz="1865">
              <a:latin typeface="+mj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48937" y="1674093"/>
            <a:ext cx="24190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图片 5" descr="hei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2994" y="408941"/>
            <a:ext cx="2562860" cy="76115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 bwMode="auto">
          <a:xfrm>
            <a:off x="3802713" y="3493158"/>
            <a:ext cx="5109091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800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选题的背景与意义</a:t>
            </a:r>
            <a:endParaRPr lang="zh-CN" altLang="en-US" sz="4800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617595" y="4325300"/>
            <a:ext cx="55867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rgbClr val="29323F"/>
                </a:solidFill>
                <a:ea typeface="方正兰亭黑_GBK"/>
              </a:rPr>
              <a:t>BACKGROUND AND SIGNIFICANCE OF THE SELECTED TOPIC</a:t>
            </a:r>
            <a:endParaRPr lang="en-US" altLang="zh-CN" sz="1600" dirty="0">
              <a:solidFill>
                <a:srgbClr val="29323F"/>
              </a:solidFill>
              <a:ea typeface="方正兰亭黑_GBK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3813953" y="4829148"/>
            <a:ext cx="5086608" cy="0"/>
          </a:xfrm>
          <a:prstGeom prst="line">
            <a:avLst/>
          </a:prstGeom>
          <a:ln w="1270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5393428" y="1504183"/>
            <a:ext cx="1708896" cy="1708896"/>
          </a:xfrm>
          <a:prstGeom prst="ellipse">
            <a:avLst/>
          </a:prstGeom>
          <a:solidFill>
            <a:srgbClr val="29323F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6400" b="1">
                <a:latin typeface="+mj-lt"/>
              </a:rPr>
              <a:t>01</a:t>
            </a:r>
            <a:endParaRPr lang="zh-CN" altLang="en-US" sz="6400" b="1"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4003121" y="144409"/>
            <a:ext cx="418576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b="1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第一部分：选题的背景与意义</a:t>
            </a:r>
            <a:endParaRPr lang="zh-CN" altLang="en-US" sz="2400" b="1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228341" y="636851"/>
            <a:ext cx="3735317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5" dirty="0">
                <a:solidFill>
                  <a:srgbClr val="29323F"/>
                </a:solidFill>
                <a:latin typeface="+mj-lt"/>
                <a:ea typeface="方正兰亭黑_GBK"/>
              </a:rPr>
              <a:t>BACKGROUND AND SIGNIFICANCE OF THE SELECTED TOPIC</a:t>
            </a:r>
            <a:endParaRPr lang="en-US" altLang="zh-CN" sz="1065" dirty="0">
              <a:solidFill>
                <a:srgbClr val="29323F"/>
              </a:solidFill>
              <a:latin typeface="+mj-lt"/>
              <a:ea typeface="方正兰亭黑_GBK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096000" y="2589501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选题的背景</a:t>
            </a:r>
            <a:endParaRPr lang="zh-CN" altLang="en-US" sz="3200" b="1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146007" y="3374950"/>
            <a:ext cx="5840255" cy="1675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It is known as "Forest University". The school has a complete teaching and research support system and complete public service facilities.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6246279" y="3262456"/>
            <a:ext cx="270933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/Users/wangpeijia/Downloads/WechatIMG249.jpegWechatIMG249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62093" y="2106507"/>
            <a:ext cx="5088467" cy="33917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4003121" y="144409"/>
            <a:ext cx="418576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b="1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第一部分：选题的背景与意义</a:t>
            </a:r>
            <a:endParaRPr lang="zh-CN" altLang="en-US" sz="2400" b="1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228341" y="636851"/>
            <a:ext cx="3735317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5">
                <a:solidFill>
                  <a:srgbClr val="29323F"/>
                </a:solidFill>
                <a:latin typeface="+mj-lt"/>
                <a:ea typeface="方正兰亭黑_GBK"/>
              </a:rPr>
              <a:t>BACKGROUND AND SIGNIFICANCE OF THE SELECTED TOPIC</a:t>
            </a:r>
            <a:endParaRPr lang="en-US" altLang="zh-CN" sz="1065">
              <a:solidFill>
                <a:srgbClr val="29323F"/>
              </a:solidFill>
              <a:latin typeface="+mj-lt"/>
              <a:ea typeface="方正兰亭黑_GBK"/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851506" y="1683657"/>
            <a:ext cx="1267580" cy="1267580"/>
          </a:xfrm>
          <a:prstGeom prst="roundRect">
            <a:avLst/>
          </a:prstGeom>
          <a:solidFill>
            <a:srgbClr val="29323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矩形: 圆角 13"/>
          <p:cNvSpPr/>
          <p:nvPr/>
        </p:nvSpPr>
        <p:spPr>
          <a:xfrm>
            <a:off x="6183087" y="1683658"/>
            <a:ext cx="1267580" cy="1267580"/>
          </a:xfrm>
          <a:prstGeom prst="roundRect">
            <a:avLst/>
          </a:prstGeom>
          <a:solidFill>
            <a:srgbClr val="29323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矩形: 圆角 14"/>
          <p:cNvSpPr/>
          <p:nvPr/>
        </p:nvSpPr>
        <p:spPr>
          <a:xfrm>
            <a:off x="851506" y="4354285"/>
            <a:ext cx="1267580" cy="1267580"/>
          </a:xfrm>
          <a:prstGeom prst="roundRect">
            <a:avLst/>
          </a:prstGeom>
          <a:solidFill>
            <a:srgbClr val="29323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: 圆角 15"/>
          <p:cNvSpPr/>
          <p:nvPr/>
        </p:nvSpPr>
        <p:spPr>
          <a:xfrm>
            <a:off x="6183087" y="4354286"/>
            <a:ext cx="1267580" cy="1267580"/>
          </a:xfrm>
          <a:prstGeom prst="roundRect">
            <a:avLst/>
          </a:prstGeom>
          <a:solidFill>
            <a:srgbClr val="29323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 bwMode="auto">
          <a:xfrm>
            <a:off x="2281558" y="1592736"/>
            <a:ext cx="172354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选题的意义</a:t>
            </a:r>
            <a:endParaRPr lang="zh-CN" altLang="en-US" sz="2400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281558" y="2018535"/>
            <a:ext cx="3901529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2421863" y="2074364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 bwMode="auto">
          <a:xfrm>
            <a:off x="2281558" y="4202240"/>
            <a:ext cx="172354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选题的意义</a:t>
            </a:r>
            <a:endParaRPr lang="zh-CN" altLang="en-US" sz="2400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281558" y="4628039"/>
            <a:ext cx="3901529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2421863" y="4683868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 bwMode="auto">
          <a:xfrm>
            <a:off x="7738930" y="1592736"/>
            <a:ext cx="172354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选题的意义</a:t>
            </a:r>
            <a:endParaRPr lang="zh-CN" altLang="en-US" sz="2400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738930" y="2018535"/>
            <a:ext cx="3901529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7879235" y="2074364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 bwMode="auto">
          <a:xfrm>
            <a:off x="7738930" y="4202240"/>
            <a:ext cx="172354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选题的意义</a:t>
            </a:r>
            <a:endParaRPr lang="zh-CN" altLang="en-US" sz="2400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738930" y="4628039"/>
            <a:ext cx="3901529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7879235" y="4683868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AutoShape 112"/>
          <p:cNvSpPr/>
          <p:nvPr/>
        </p:nvSpPr>
        <p:spPr bwMode="auto">
          <a:xfrm>
            <a:off x="1084279" y="4638571"/>
            <a:ext cx="702099" cy="69900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8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panose="020B0502020104020203" charset="0"/>
              <a:sym typeface="Gill Sans" panose="020B0502020104020203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6586996" y="4628040"/>
            <a:ext cx="480864" cy="700961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34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5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477546" y="1947364"/>
            <a:ext cx="699765" cy="699765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37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8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9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 flipH="1">
            <a:off x="1150674" y="1955154"/>
            <a:ext cx="699765" cy="699765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41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42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4003121" y="144409"/>
            <a:ext cx="418576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b="1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第一部分：选题的背景与意义</a:t>
            </a:r>
            <a:endParaRPr lang="zh-CN" altLang="en-US" sz="2400" b="1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228341" y="636851"/>
            <a:ext cx="3735317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5" dirty="0">
                <a:solidFill>
                  <a:srgbClr val="29323F"/>
                </a:solidFill>
                <a:latin typeface="+mj-lt"/>
                <a:ea typeface="方正兰亭黑_GBK"/>
              </a:rPr>
              <a:t>BACKGROUND AND SIGNIFICANCE OF THE SELECTED TOPIC</a:t>
            </a:r>
            <a:endParaRPr lang="en-US" altLang="zh-CN" sz="1065" dirty="0">
              <a:solidFill>
                <a:srgbClr val="29323F"/>
              </a:solidFill>
              <a:latin typeface="+mj-lt"/>
              <a:ea typeface="方正兰亭黑_GBK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906211" y="2079172"/>
            <a:ext cx="2699656" cy="2699656"/>
          </a:xfrm>
          <a:prstGeom prst="ellipse">
            <a:avLst/>
          </a:prstGeom>
          <a:noFill/>
          <a:ln>
            <a:solidFill>
              <a:srgbClr val="293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矩形: 圆角 6"/>
          <p:cNvSpPr/>
          <p:nvPr/>
        </p:nvSpPr>
        <p:spPr>
          <a:xfrm>
            <a:off x="2036839" y="4469190"/>
            <a:ext cx="2438400" cy="566637"/>
          </a:xfrm>
          <a:prstGeom prst="roundRect">
            <a:avLst>
              <a:gd name="adj" fmla="val 50000"/>
            </a:avLst>
          </a:prstGeom>
          <a:solidFill>
            <a:srgbClr val="293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35"/>
              <a:t>国内研究现状</a:t>
            </a:r>
            <a:endParaRPr lang="zh-CN" altLang="en-US" sz="2135"/>
          </a:p>
        </p:txBody>
      </p:sp>
      <p:sp>
        <p:nvSpPr>
          <p:cNvPr id="32" name="矩形 31"/>
          <p:cNvSpPr/>
          <p:nvPr/>
        </p:nvSpPr>
        <p:spPr>
          <a:xfrm>
            <a:off x="1273058" y="5074870"/>
            <a:ext cx="3901529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7535333" y="2079172"/>
            <a:ext cx="2699656" cy="2699656"/>
          </a:xfrm>
          <a:prstGeom prst="ellipse">
            <a:avLst/>
          </a:prstGeom>
          <a:noFill/>
          <a:ln>
            <a:solidFill>
              <a:srgbClr val="293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4" name="矩形: 圆角 33"/>
          <p:cNvSpPr/>
          <p:nvPr/>
        </p:nvSpPr>
        <p:spPr>
          <a:xfrm>
            <a:off x="7665961" y="4469190"/>
            <a:ext cx="2438400" cy="566637"/>
          </a:xfrm>
          <a:prstGeom prst="roundRect">
            <a:avLst>
              <a:gd name="adj" fmla="val 50000"/>
            </a:avLst>
          </a:prstGeom>
          <a:solidFill>
            <a:srgbClr val="2932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35"/>
              <a:t>国外研究现状</a:t>
            </a:r>
            <a:endParaRPr lang="zh-CN" altLang="en-US" sz="2135"/>
          </a:p>
        </p:txBody>
      </p:sp>
      <p:sp>
        <p:nvSpPr>
          <p:cNvPr id="35" name="矩形 34"/>
          <p:cNvSpPr/>
          <p:nvPr/>
        </p:nvSpPr>
        <p:spPr>
          <a:xfrm>
            <a:off x="6902181" y="5074870"/>
            <a:ext cx="3901529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36" name="Freeform 9"/>
          <p:cNvSpPr>
            <a:spLocks noEditPoints="1"/>
          </p:cNvSpPr>
          <p:nvPr/>
        </p:nvSpPr>
        <p:spPr bwMode="auto">
          <a:xfrm>
            <a:off x="2653299" y="2923972"/>
            <a:ext cx="1319044" cy="1032760"/>
          </a:xfrm>
          <a:custGeom>
            <a:avLst/>
            <a:gdLst>
              <a:gd name="T0" fmla="*/ 234 w 285"/>
              <a:gd name="T1" fmla="*/ 84 h 223"/>
              <a:gd name="T2" fmla="*/ 225 w 285"/>
              <a:gd name="T3" fmla="*/ 84 h 223"/>
              <a:gd name="T4" fmla="*/ 207 w 285"/>
              <a:gd name="T5" fmla="*/ 79 h 223"/>
              <a:gd name="T6" fmla="*/ 207 w 285"/>
              <a:gd name="T7" fmla="*/ 99 h 223"/>
              <a:gd name="T8" fmla="*/ 207 w 285"/>
              <a:gd name="T9" fmla="*/ 79 h 223"/>
              <a:gd name="T10" fmla="*/ 224 w 285"/>
              <a:gd name="T11" fmla="*/ 73 h 223"/>
              <a:gd name="T12" fmla="*/ 224 w 285"/>
              <a:gd name="T13" fmla="*/ 60 h 223"/>
              <a:gd name="T14" fmla="*/ 282 w 285"/>
              <a:gd name="T15" fmla="*/ 88 h 223"/>
              <a:gd name="T16" fmla="*/ 270 w 285"/>
              <a:gd name="T17" fmla="*/ 85 h 223"/>
              <a:gd name="T18" fmla="*/ 147 w 285"/>
              <a:gd name="T19" fmla="*/ 96 h 223"/>
              <a:gd name="T20" fmla="*/ 211 w 285"/>
              <a:gd name="T21" fmla="*/ 26 h 223"/>
              <a:gd name="T22" fmla="*/ 220 w 285"/>
              <a:gd name="T23" fmla="*/ 17 h 223"/>
              <a:gd name="T24" fmla="*/ 282 w 285"/>
              <a:gd name="T25" fmla="*/ 88 h 223"/>
              <a:gd name="T26" fmla="*/ 224 w 285"/>
              <a:gd name="T27" fmla="*/ 39 h 223"/>
              <a:gd name="T28" fmla="*/ 161 w 285"/>
              <a:gd name="T29" fmla="*/ 101 h 223"/>
              <a:gd name="T30" fmla="*/ 261 w 285"/>
              <a:gd name="T31" fmla="*/ 76 h 223"/>
              <a:gd name="T32" fmla="*/ 113 w 285"/>
              <a:gd name="T33" fmla="*/ 153 h 223"/>
              <a:gd name="T34" fmla="*/ 113 w 285"/>
              <a:gd name="T35" fmla="*/ 132 h 223"/>
              <a:gd name="T36" fmla="*/ 83 w 285"/>
              <a:gd name="T37" fmla="*/ 126 h 223"/>
              <a:gd name="T38" fmla="*/ 83 w 285"/>
              <a:gd name="T39" fmla="*/ 147 h 223"/>
              <a:gd name="T40" fmla="*/ 83 w 285"/>
              <a:gd name="T41" fmla="*/ 126 h 223"/>
              <a:gd name="T42" fmla="*/ 104 w 285"/>
              <a:gd name="T43" fmla="*/ 111 h 223"/>
              <a:gd name="T44" fmla="*/ 104 w 285"/>
              <a:gd name="T45" fmla="*/ 126 h 223"/>
              <a:gd name="T46" fmla="*/ 190 w 285"/>
              <a:gd name="T47" fmla="*/ 187 h 223"/>
              <a:gd name="T48" fmla="*/ 27 w 285"/>
              <a:gd name="T49" fmla="*/ 223 h 223"/>
              <a:gd name="T50" fmla="*/ 71 w 285"/>
              <a:gd name="T51" fmla="*/ 75 h 223"/>
              <a:gd name="T52" fmla="*/ 69 w 285"/>
              <a:gd name="T53" fmla="*/ 36 h 223"/>
              <a:gd name="T54" fmla="*/ 69 w 285"/>
              <a:gd name="T55" fmla="*/ 23 h 223"/>
              <a:gd name="T56" fmla="*/ 73 w 285"/>
              <a:gd name="T57" fmla="*/ 0 h 223"/>
              <a:gd name="T58" fmla="*/ 117 w 285"/>
              <a:gd name="T59" fmla="*/ 23 h 223"/>
              <a:gd name="T60" fmla="*/ 134 w 285"/>
              <a:gd name="T61" fmla="*/ 30 h 223"/>
              <a:gd name="T62" fmla="*/ 125 w 285"/>
              <a:gd name="T63" fmla="*/ 36 h 223"/>
              <a:gd name="T64" fmla="*/ 190 w 285"/>
              <a:gd name="T65" fmla="*/ 187 h 223"/>
              <a:gd name="T66" fmla="*/ 114 w 285"/>
              <a:gd name="T67" fmla="*/ 82 h 223"/>
              <a:gd name="T68" fmla="*/ 84 w 285"/>
              <a:gd name="T69" fmla="*/ 79 h 223"/>
              <a:gd name="T70" fmla="*/ 37 w 285"/>
              <a:gd name="T71" fmla="*/ 160 h 223"/>
              <a:gd name="T72" fmla="*/ 36 w 285"/>
              <a:gd name="T73" fmla="*/ 162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85" h="223">
                <a:moveTo>
                  <a:pt x="229" y="79"/>
                </a:moveTo>
                <a:cubicBezTo>
                  <a:pt x="232" y="79"/>
                  <a:pt x="234" y="82"/>
                  <a:pt x="234" y="84"/>
                </a:cubicBezTo>
                <a:cubicBezTo>
                  <a:pt x="234" y="87"/>
                  <a:pt x="232" y="89"/>
                  <a:pt x="229" y="89"/>
                </a:cubicBezTo>
                <a:cubicBezTo>
                  <a:pt x="227" y="89"/>
                  <a:pt x="225" y="87"/>
                  <a:pt x="225" y="84"/>
                </a:cubicBezTo>
                <a:cubicBezTo>
                  <a:pt x="225" y="82"/>
                  <a:pt x="227" y="79"/>
                  <a:pt x="229" y="79"/>
                </a:cubicBezTo>
                <a:close/>
                <a:moveTo>
                  <a:pt x="207" y="79"/>
                </a:moveTo>
                <a:cubicBezTo>
                  <a:pt x="202" y="79"/>
                  <a:pt x="198" y="84"/>
                  <a:pt x="198" y="89"/>
                </a:cubicBezTo>
                <a:cubicBezTo>
                  <a:pt x="198" y="95"/>
                  <a:pt x="202" y="99"/>
                  <a:pt x="207" y="99"/>
                </a:cubicBezTo>
                <a:cubicBezTo>
                  <a:pt x="213" y="99"/>
                  <a:pt x="217" y="95"/>
                  <a:pt x="217" y="89"/>
                </a:cubicBezTo>
                <a:cubicBezTo>
                  <a:pt x="217" y="84"/>
                  <a:pt x="213" y="79"/>
                  <a:pt x="207" y="79"/>
                </a:cubicBezTo>
                <a:close/>
                <a:moveTo>
                  <a:pt x="217" y="66"/>
                </a:moveTo>
                <a:cubicBezTo>
                  <a:pt x="217" y="70"/>
                  <a:pt x="220" y="73"/>
                  <a:pt x="224" y="73"/>
                </a:cubicBezTo>
                <a:cubicBezTo>
                  <a:pt x="228" y="73"/>
                  <a:pt x="231" y="70"/>
                  <a:pt x="231" y="66"/>
                </a:cubicBezTo>
                <a:cubicBezTo>
                  <a:pt x="231" y="62"/>
                  <a:pt x="228" y="60"/>
                  <a:pt x="224" y="60"/>
                </a:cubicBezTo>
                <a:cubicBezTo>
                  <a:pt x="220" y="60"/>
                  <a:pt x="217" y="62"/>
                  <a:pt x="217" y="66"/>
                </a:cubicBezTo>
                <a:close/>
                <a:moveTo>
                  <a:pt x="282" y="88"/>
                </a:moveTo>
                <a:cubicBezTo>
                  <a:pt x="280" y="91"/>
                  <a:pt x="276" y="91"/>
                  <a:pt x="273" y="88"/>
                </a:cubicBezTo>
                <a:cubicBezTo>
                  <a:pt x="270" y="85"/>
                  <a:pt x="270" y="85"/>
                  <a:pt x="270" y="85"/>
                </a:cubicBezTo>
                <a:cubicBezTo>
                  <a:pt x="189" y="167"/>
                  <a:pt x="189" y="167"/>
                  <a:pt x="189" y="167"/>
                </a:cubicBezTo>
                <a:cubicBezTo>
                  <a:pt x="147" y="96"/>
                  <a:pt x="147" y="96"/>
                  <a:pt x="147" y="96"/>
                </a:cubicBezTo>
                <a:cubicBezTo>
                  <a:pt x="214" y="29"/>
                  <a:pt x="214" y="29"/>
                  <a:pt x="214" y="29"/>
                </a:cubicBezTo>
                <a:cubicBezTo>
                  <a:pt x="211" y="26"/>
                  <a:pt x="211" y="26"/>
                  <a:pt x="211" y="26"/>
                </a:cubicBezTo>
                <a:cubicBezTo>
                  <a:pt x="209" y="24"/>
                  <a:pt x="209" y="20"/>
                  <a:pt x="211" y="17"/>
                </a:cubicBezTo>
                <a:cubicBezTo>
                  <a:pt x="214" y="15"/>
                  <a:pt x="218" y="15"/>
                  <a:pt x="220" y="17"/>
                </a:cubicBezTo>
                <a:cubicBezTo>
                  <a:pt x="282" y="79"/>
                  <a:pt x="282" y="79"/>
                  <a:pt x="282" y="79"/>
                </a:cubicBezTo>
                <a:cubicBezTo>
                  <a:pt x="285" y="82"/>
                  <a:pt x="285" y="86"/>
                  <a:pt x="282" y="88"/>
                </a:cubicBezTo>
                <a:close/>
                <a:moveTo>
                  <a:pt x="261" y="76"/>
                </a:moveTo>
                <a:cubicBezTo>
                  <a:pt x="224" y="39"/>
                  <a:pt x="224" y="39"/>
                  <a:pt x="224" y="39"/>
                </a:cubicBezTo>
                <a:cubicBezTo>
                  <a:pt x="172" y="91"/>
                  <a:pt x="172" y="91"/>
                  <a:pt x="172" y="91"/>
                </a:cubicBezTo>
                <a:cubicBezTo>
                  <a:pt x="161" y="101"/>
                  <a:pt x="161" y="101"/>
                  <a:pt x="161" y="101"/>
                </a:cubicBezTo>
                <a:cubicBezTo>
                  <a:pt x="236" y="101"/>
                  <a:pt x="236" y="101"/>
                  <a:pt x="236" y="101"/>
                </a:cubicBezTo>
                <a:lnTo>
                  <a:pt x="261" y="76"/>
                </a:lnTo>
                <a:close/>
                <a:moveTo>
                  <a:pt x="102" y="142"/>
                </a:moveTo>
                <a:cubicBezTo>
                  <a:pt x="102" y="148"/>
                  <a:pt x="107" y="153"/>
                  <a:pt x="113" y="153"/>
                </a:cubicBezTo>
                <a:cubicBezTo>
                  <a:pt x="118" y="153"/>
                  <a:pt x="123" y="148"/>
                  <a:pt x="123" y="142"/>
                </a:cubicBezTo>
                <a:cubicBezTo>
                  <a:pt x="123" y="136"/>
                  <a:pt x="118" y="132"/>
                  <a:pt x="113" y="132"/>
                </a:cubicBezTo>
                <a:cubicBezTo>
                  <a:pt x="107" y="132"/>
                  <a:pt x="102" y="136"/>
                  <a:pt x="102" y="142"/>
                </a:cubicBezTo>
                <a:close/>
                <a:moveTo>
                  <a:pt x="83" y="126"/>
                </a:moveTo>
                <a:cubicBezTo>
                  <a:pt x="77" y="126"/>
                  <a:pt x="73" y="131"/>
                  <a:pt x="73" y="137"/>
                </a:cubicBezTo>
                <a:cubicBezTo>
                  <a:pt x="73" y="142"/>
                  <a:pt x="77" y="147"/>
                  <a:pt x="83" y="147"/>
                </a:cubicBezTo>
                <a:cubicBezTo>
                  <a:pt x="89" y="147"/>
                  <a:pt x="93" y="142"/>
                  <a:pt x="93" y="137"/>
                </a:cubicBezTo>
                <a:cubicBezTo>
                  <a:pt x="93" y="131"/>
                  <a:pt x="89" y="126"/>
                  <a:pt x="83" y="126"/>
                </a:cubicBezTo>
                <a:close/>
                <a:moveTo>
                  <a:pt x="112" y="119"/>
                </a:moveTo>
                <a:cubicBezTo>
                  <a:pt x="112" y="115"/>
                  <a:pt x="108" y="111"/>
                  <a:pt x="104" y="111"/>
                </a:cubicBezTo>
                <a:cubicBezTo>
                  <a:pt x="100" y="111"/>
                  <a:pt x="97" y="115"/>
                  <a:pt x="97" y="119"/>
                </a:cubicBezTo>
                <a:cubicBezTo>
                  <a:pt x="97" y="123"/>
                  <a:pt x="100" y="126"/>
                  <a:pt x="104" y="126"/>
                </a:cubicBezTo>
                <a:cubicBezTo>
                  <a:pt x="108" y="126"/>
                  <a:pt x="112" y="123"/>
                  <a:pt x="112" y="119"/>
                </a:cubicBezTo>
                <a:close/>
                <a:moveTo>
                  <a:pt x="190" y="187"/>
                </a:moveTo>
                <a:cubicBezTo>
                  <a:pt x="197" y="205"/>
                  <a:pt x="190" y="223"/>
                  <a:pt x="170" y="223"/>
                </a:cubicBezTo>
                <a:cubicBezTo>
                  <a:pt x="27" y="223"/>
                  <a:pt x="27" y="223"/>
                  <a:pt x="27" y="223"/>
                </a:cubicBezTo>
                <a:cubicBezTo>
                  <a:pt x="7" y="223"/>
                  <a:pt x="0" y="206"/>
                  <a:pt x="6" y="187"/>
                </a:cubicBezTo>
                <a:cubicBezTo>
                  <a:pt x="6" y="187"/>
                  <a:pt x="31" y="141"/>
                  <a:pt x="71" y="75"/>
                </a:cubicBezTo>
                <a:cubicBezTo>
                  <a:pt x="71" y="36"/>
                  <a:pt x="71" y="36"/>
                  <a:pt x="71" y="36"/>
                </a:cubicBezTo>
                <a:cubicBezTo>
                  <a:pt x="69" y="36"/>
                  <a:pt x="69" y="36"/>
                  <a:pt x="69" y="36"/>
                </a:cubicBezTo>
                <a:cubicBezTo>
                  <a:pt x="65" y="36"/>
                  <a:pt x="62" y="33"/>
                  <a:pt x="62" y="30"/>
                </a:cubicBezTo>
                <a:cubicBezTo>
                  <a:pt x="62" y="26"/>
                  <a:pt x="65" y="23"/>
                  <a:pt x="69" y="23"/>
                </a:cubicBezTo>
                <a:cubicBezTo>
                  <a:pt x="79" y="23"/>
                  <a:pt x="79" y="23"/>
                  <a:pt x="79" y="23"/>
                </a:cubicBezTo>
                <a:cubicBezTo>
                  <a:pt x="73" y="0"/>
                  <a:pt x="73" y="0"/>
                  <a:pt x="73" y="0"/>
                </a:cubicBezTo>
                <a:cubicBezTo>
                  <a:pt x="123" y="0"/>
                  <a:pt x="123" y="0"/>
                  <a:pt x="123" y="0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128" y="23"/>
                  <a:pt x="128" y="23"/>
                  <a:pt x="128" y="23"/>
                </a:cubicBezTo>
                <a:cubicBezTo>
                  <a:pt x="131" y="23"/>
                  <a:pt x="134" y="26"/>
                  <a:pt x="134" y="30"/>
                </a:cubicBezTo>
                <a:cubicBezTo>
                  <a:pt x="134" y="33"/>
                  <a:pt x="131" y="36"/>
                  <a:pt x="128" y="36"/>
                </a:cubicBezTo>
                <a:cubicBezTo>
                  <a:pt x="125" y="36"/>
                  <a:pt x="125" y="36"/>
                  <a:pt x="125" y="36"/>
                </a:cubicBezTo>
                <a:cubicBezTo>
                  <a:pt x="125" y="75"/>
                  <a:pt x="125" y="75"/>
                  <a:pt x="125" y="75"/>
                </a:cubicBezTo>
                <a:cubicBezTo>
                  <a:pt x="166" y="141"/>
                  <a:pt x="190" y="187"/>
                  <a:pt x="190" y="187"/>
                </a:cubicBezTo>
                <a:close/>
                <a:moveTo>
                  <a:pt x="160" y="162"/>
                </a:moveTo>
                <a:cubicBezTo>
                  <a:pt x="157" y="156"/>
                  <a:pt x="124" y="98"/>
                  <a:pt x="114" y="82"/>
                </a:cubicBezTo>
                <a:cubicBezTo>
                  <a:pt x="112" y="79"/>
                  <a:pt x="112" y="79"/>
                  <a:pt x="112" y="79"/>
                </a:cubicBezTo>
                <a:cubicBezTo>
                  <a:pt x="84" y="79"/>
                  <a:pt x="84" y="79"/>
                  <a:pt x="84" y="79"/>
                </a:cubicBezTo>
                <a:cubicBezTo>
                  <a:pt x="83" y="82"/>
                  <a:pt x="83" y="82"/>
                  <a:pt x="83" y="82"/>
                </a:cubicBezTo>
                <a:cubicBezTo>
                  <a:pt x="72" y="99"/>
                  <a:pt x="41" y="154"/>
                  <a:pt x="37" y="160"/>
                </a:cubicBezTo>
                <a:cubicBezTo>
                  <a:pt x="37" y="160"/>
                  <a:pt x="37" y="161"/>
                  <a:pt x="36" y="162"/>
                </a:cubicBezTo>
                <a:cubicBezTo>
                  <a:pt x="36" y="162"/>
                  <a:pt x="36" y="162"/>
                  <a:pt x="36" y="162"/>
                </a:cubicBezTo>
                <a:lnTo>
                  <a:pt x="160" y="162"/>
                </a:lnTo>
                <a:close/>
              </a:path>
            </a:pathLst>
          </a:custGeom>
          <a:solidFill>
            <a:srgbClr val="29323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grpSp>
        <p:nvGrpSpPr>
          <p:cNvPr id="37" name="组合 36"/>
          <p:cNvGrpSpPr/>
          <p:nvPr/>
        </p:nvGrpSpPr>
        <p:grpSpPr>
          <a:xfrm>
            <a:off x="8423629" y="2802923"/>
            <a:ext cx="923064" cy="1252155"/>
            <a:chOff x="5680076" y="2749550"/>
            <a:chExt cx="547688" cy="742950"/>
          </a:xfrm>
          <a:solidFill>
            <a:srgbClr val="29323F"/>
          </a:solidFill>
        </p:grpSpPr>
        <p:sp>
          <p:nvSpPr>
            <p:cNvPr id="38" name="Freeform 13"/>
            <p:cNvSpPr/>
            <p:nvPr/>
          </p:nvSpPr>
          <p:spPr bwMode="auto">
            <a:xfrm>
              <a:off x="5680076" y="2749550"/>
              <a:ext cx="454025" cy="641350"/>
            </a:xfrm>
            <a:custGeom>
              <a:avLst/>
              <a:gdLst>
                <a:gd name="T0" fmla="*/ 158 w 165"/>
                <a:gd name="T1" fmla="*/ 195 h 233"/>
                <a:gd name="T2" fmla="*/ 158 w 165"/>
                <a:gd name="T3" fmla="*/ 189 h 233"/>
                <a:gd name="T4" fmla="*/ 70 w 165"/>
                <a:gd name="T5" fmla="*/ 189 h 233"/>
                <a:gd name="T6" fmla="*/ 70 w 165"/>
                <a:gd name="T7" fmla="*/ 195 h 233"/>
                <a:gd name="T8" fmla="*/ 68 w 165"/>
                <a:gd name="T9" fmla="*/ 195 h 233"/>
                <a:gd name="T10" fmla="*/ 18 w 165"/>
                <a:gd name="T11" fmla="*/ 120 h 233"/>
                <a:gd name="T12" fmla="*/ 94 w 165"/>
                <a:gd name="T13" fmla="*/ 39 h 233"/>
                <a:gd name="T14" fmla="*/ 94 w 165"/>
                <a:gd name="T15" fmla="*/ 120 h 233"/>
                <a:gd name="T16" fmla="*/ 70 w 165"/>
                <a:gd name="T17" fmla="*/ 120 h 233"/>
                <a:gd name="T18" fmla="*/ 70 w 165"/>
                <a:gd name="T19" fmla="*/ 127 h 233"/>
                <a:gd name="T20" fmla="*/ 76 w 165"/>
                <a:gd name="T21" fmla="*/ 127 h 233"/>
                <a:gd name="T22" fmla="*/ 75 w 165"/>
                <a:gd name="T23" fmla="*/ 131 h 233"/>
                <a:gd name="T24" fmla="*/ 75 w 165"/>
                <a:gd name="T25" fmla="*/ 150 h 233"/>
                <a:gd name="T26" fmla="*/ 86 w 165"/>
                <a:gd name="T27" fmla="*/ 161 h 233"/>
                <a:gd name="T28" fmla="*/ 97 w 165"/>
                <a:gd name="T29" fmla="*/ 150 h 233"/>
                <a:gd name="T30" fmla="*/ 97 w 165"/>
                <a:gd name="T31" fmla="*/ 131 h 233"/>
                <a:gd name="T32" fmla="*/ 96 w 165"/>
                <a:gd name="T33" fmla="*/ 127 h 233"/>
                <a:gd name="T34" fmla="*/ 104 w 165"/>
                <a:gd name="T35" fmla="*/ 127 h 233"/>
                <a:gd name="T36" fmla="*/ 103 w 165"/>
                <a:gd name="T37" fmla="*/ 131 h 233"/>
                <a:gd name="T38" fmla="*/ 103 w 165"/>
                <a:gd name="T39" fmla="*/ 163 h 233"/>
                <a:gd name="T40" fmla="*/ 114 w 165"/>
                <a:gd name="T41" fmla="*/ 174 h 233"/>
                <a:gd name="T42" fmla="*/ 125 w 165"/>
                <a:gd name="T43" fmla="*/ 163 h 233"/>
                <a:gd name="T44" fmla="*/ 125 w 165"/>
                <a:gd name="T45" fmla="*/ 131 h 233"/>
                <a:gd name="T46" fmla="*/ 124 w 165"/>
                <a:gd name="T47" fmla="*/ 127 h 233"/>
                <a:gd name="T48" fmla="*/ 132 w 165"/>
                <a:gd name="T49" fmla="*/ 127 h 233"/>
                <a:gd name="T50" fmla="*/ 131 w 165"/>
                <a:gd name="T51" fmla="*/ 131 h 233"/>
                <a:gd name="T52" fmla="*/ 131 w 165"/>
                <a:gd name="T53" fmla="*/ 150 h 233"/>
                <a:gd name="T54" fmla="*/ 142 w 165"/>
                <a:gd name="T55" fmla="*/ 161 h 233"/>
                <a:gd name="T56" fmla="*/ 153 w 165"/>
                <a:gd name="T57" fmla="*/ 150 h 233"/>
                <a:gd name="T58" fmla="*/ 153 w 165"/>
                <a:gd name="T59" fmla="*/ 131 h 233"/>
                <a:gd name="T60" fmla="*/ 152 w 165"/>
                <a:gd name="T61" fmla="*/ 127 h 233"/>
                <a:gd name="T62" fmla="*/ 158 w 165"/>
                <a:gd name="T63" fmla="*/ 127 h 233"/>
                <a:gd name="T64" fmla="*/ 158 w 165"/>
                <a:gd name="T65" fmla="*/ 120 h 233"/>
                <a:gd name="T66" fmla="*/ 134 w 165"/>
                <a:gd name="T67" fmla="*/ 120 h 233"/>
                <a:gd name="T68" fmla="*/ 134 w 165"/>
                <a:gd name="T69" fmla="*/ 18 h 233"/>
                <a:gd name="T70" fmla="*/ 142 w 165"/>
                <a:gd name="T71" fmla="*/ 18 h 233"/>
                <a:gd name="T72" fmla="*/ 142 w 165"/>
                <a:gd name="T73" fmla="*/ 0 h 233"/>
                <a:gd name="T74" fmla="*/ 86 w 165"/>
                <a:gd name="T75" fmla="*/ 0 h 233"/>
                <a:gd name="T76" fmla="*/ 86 w 165"/>
                <a:gd name="T77" fmla="*/ 18 h 233"/>
                <a:gd name="T78" fmla="*/ 94 w 165"/>
                <a:gd name="T79" fmla="*/ 18 h 233"/>
                <a:gd name="T80" fmla="*/ 94 w 165"/>
                <a:gd name="T81" fmla="*/ 20 h 233"/>
                <a:gd name="T82" fmla="*/ 0 w 165"/>
                <a:gd name="T83" fmla="*/ 120 h 233"/>
                <a:gd name="T84" fmla="*/ 63 w 165"/>
                <a:gd name="T85" fmla="*/ 213 h 233"/>
                <a:gd name="T86" fmla="*/ 63 w 165"/>
                <a:gd name="T87" fmla="*/ 233 h 233"/>
                <a:gd name="T88" fmla="*/ 165 w 165"/>
                <a:gd name="T89" fmla="*/ 233 h 233"/>
                <a:gd name="T90" fmla="*/ 165 w 165"/>
                <a:gd name="T91" fmla="*/ 195 h 233"/>
                <a:gd name="T92" fmla="*/ 158 w 165"/>
                <a:gd name="T93" fmla="*/ 19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5" h="233">
                  <a:moveTo>
                    <a:pt x="158" y="195"/>
                  </a:moveTo>
                  <a:cubicBezTo>
                    <a:pt x="158" y="189"/>
                    <a:pt x="158" y="189"/>
                    <a:pt x="158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95"/>
                    <a:pt x="70" y="195"/>
                    <a:pt x="70" y="195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38" y="183"/>
                    <a:pt x="18" y="154"/>
                    <a:pt x="18" y="120"/>
                  </a:cubicBezTo>
                  <a:cubicBezTo>
                    <a:pt x="18" y="77"/>
                    <a:pt x="51" y="42"/>
                    <a:pt x="94" y="39"/>
                  </a:cubicBezTo>
                  <a:cubicBezTo>
                    <a:pt x="94" y="120"/>
                    <a:pt x="94" y="120"/>
                    <a:pt x="94" y="120"/>
                  </a:cubicBezTo>
                  <a:cubicBezTo>
                    <a:pt x="70" y="120"/>
                    <a:pt x="70" y="120"/>
                    <a:pt x="70" y="120"/>
                  </a:cubicBezTo>
                  <a:cubicBezTo>
                    <a:pt x="70" y="127"/>
                    <a:pt x="70" y="127"/>
                    <a:pt x="70" y="127"/>
                  </a:cubicBezTo>
                  <a:cubicBezTo>
                    <a:pt x="76" y="127"/>
                    <a:pt x="76" y="127"/>
                    <a:pt x="76" y="127"/>
                  </a:cubicBezTo>
                  <a:cubicBezTo>
                    <a:pt x="75" y="128"/>
                    <a:pt x="75" y="130"/>
                    <a:pt x="75" y="131"/>
                  </a:cubicBezTo>
                  <a:cubicBezTo>
                    <a:pt x="75" y="150"/>
                    <a:pt x="75" y="150"/>
                    <a:pt x="75" y="150"/>
                  </a:cubicBezTo>
                  <a:cubicBezTo>
                    <a:pt x="75" y="156"/>
                    <a:pt x="80" y="161"/>
                    <a:pt x="86" y="161"/>
                  </a:cubicBezTo>
                  <a:cubicBezTo>
                    <a:pt x="92" y="161"/>
                    <a:pt x="97" y="156"/>
                    <a:pt x="97" y="150"/>
                  </a:cubicBezTo>
                  <a:cubicBezTo>
                    <a:pt x="97" y="131"/>
                    <a:pt x="97" y="131"/>
                    <a:pt x="97" y="131"/>
                  </a:cubicBezTo>
                  <a:cubicBezTo>
                    <a:pt x="97" y="130"/>
                    <a:pt x="96" y="128"/>
                    <a:pt x="96" y="127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3" y="128"/>
                    <a:pt x="103" y="130"/>
                    <a:pt x="103" y="131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169"/>
                    <a:pt x="108" y="174"/>
                    <a:pt x="114" y="174"/>
                  </a:cubicBezTo>
                  <a:cubicBezTo>
                    <a:pt x="120" y="174"/>
                    <a:pt x="125" y="169"/>
                    <a:pt x="125" y="163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0"/>
                    <a:pt x="125" y="128"/>
                    <a:pt x="124" y="127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1" y="128"/>
                    <a:pt x="131" y="130"/>
                    <a:pt x="131" y="131"/>
                  </a:cubicBezTo>
                  <a:cubicBezTo>
                    <a:pt x="131" y="150"/>
                    <a:pt x="131" y="150"/>
                    <a:pt x="131" y="150"/>
                  </a:cubicBezTo>
                  <a:cubicBezTo>
                    <a:pt x="131" y="156"/>
                    <a:pt x="136" y="161"/>
                    <a:pt x="142" y="161"/>
                  </a:cubicBezTo>
                  <a:cubicBezTo>
                    <a:pt x="148" y="161"/>
                    <a:pt x="153" y="156"/>
                    <a:pt x="153" y="150"/>
                  </a:cubicBezTo>
                  <a:cubicBezTo>
                    <a:pt x="153" y="131"/>
                    <a:pt x="153" y="131"/>
                    <a:pt x="153" y="131"/>
                  </a:cubicBezTo>
                  <a:cubicBezTo>
                    <a:pt x="153" y="130"/>
                    <a:pt x="153" y="128"/>
                    <a:pt x="152" y="127"/>
                  </a:cubicBezTo>
                  <a:cubicBezTo>
                    <a:pt x="158" y="127"/>
                    <a:pt x="158" y="127"/>
                    <a:pt x="158" y="127"/>
                  </a:cubicBezTo>
                  <a:cubicBezTo>
                    <a:pt x="158" y="120"/>
                    <a:pt x="158" y="120"/>
                    <a:pt x="158" y="120"/>
                  </a:cubicBezTo>
                  <a:cubicBezTo>
                    <a:pt x="134" y="120"/>
                    <a:pt x="134" y="120"/>
                    <a:pt x="134" y="120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42" y="18"/>
                    <a:pt x="142" y="18"/>
                    <a:pt x="142" y="18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18"/>
                    <a:pt x="86" y="18"/>
                    <a:pt x="86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41" y="24"/>
                    <a:pt x="0" y="67"/>
                    <a:pt x="0" y="120"/>
                  </a:cubicBezTo>
                  <a:cubicBezTo>
                    <a:pt x="0" y="162"/>
                    <a:pt x="26" y="198"/>
                    <a:pt x="63" y="213"/>
                  </a:cubicBezTo>
                  <a:cubicBezTo>
                    <a:pt x="63" y="233"/>
                    <a:pt x="63" y="233"/>
                    <a:pt x="63" y="233"/>
                  </a:cubicBezTo>
                  <a:cubicBezTo>
                    <a:pt x="165" y="233"/>
                    <a:pt x="165" y="233"/>
                    <a:pt x="165" y="233"/>
                  </a:cubicBezTo>
                  <a:cubicBezTo>
                    <a:pt x="165" y="195"/>
                    <a:pt x="165" y="195"/>
                    <a:pt x="165" y="195"/>
                  </a:cubicBezTo>
                  <a:lnTo>
                    <a:pt x="158" y="19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9" name="Freeform 14"/>
            <p:cNvSpPr>
              <a:spLocks noEditPoints="1"/>
            </p:cNvSpPr>
            <p:nvPr/>
          </p:nvSpPr>
          <p:spPr bwMode="auto">
            <a:xfrm>
              <a:off x="5761039" y="3413125"/>
              <a:ext cx="466725" cy="79375"/>
            </a:xfrm>
            <a:custGeom>
              <a:avLst/>
              <a:gdLst>
                <a:gd name="T0" fmla="*/ 0 w 294"/>
                <a:gd name="T1" fmla="*/ 0 h 50"/>
                <a:gd name="T2" fmla="*/ 0 w 294"/>
                <a:gd name="T3" fmla="*/ 50 h 50"/>
                <a:gd name="T4" fmla="*/ 294 w 294"/>
                <a:gd name="T5" fmla="*/ 50 h 50"/>
                <a:gd name="T6" fmla="*/ 294 w 294"/>
                <a:gd name="T7" fmla="*/ 0 h 50"/>
                <a:gd name="T8" fmla="*/ 0 w 294"/>
                <a:gd name="T9" fmla="*/ 0 h 50"/>
                <a:gd name="T10" fmla="*/ 282 w 294"/>
                <a:gd name="T11" fmla="*/ 38 h 50"/>
                <a:gd name="T12" fmla="*/ 10 w 294"/>
                <a:gd name="T13" fmla="*/ 38 h 50"/>
                <a:gd name="T14" fmla="*/ 10 w 294"/>
                <a:gd name="T15" fmla="*/ 12 h 50"/>
                <a:gd name="T16" fmla="*/ 282 w 294"/>
                <a:gd name="T17" fmla="*/ 12 h 50"/>
                <a:gd name="T18" fmla="*/ 282 w 294"/>
                <a:gd name="T1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50">
                  <a:moveTo>
                    <a:pt x="0" y="0"/>
                  </a:moveTo>
                  <a:lnTo>
                    <a:pt x="0" y="50"/>
                  </a:lnTo>
                  <a:lnTo>
                    <a:pt x="294" y="50"/>
                  </a:lnTo>
                  <a:lnTo>
                    <a:pt x="294" y="0"/>
                  </a:lnTo>
                  <a:lnTo>
                    <a:pt x="0" y="0"/>
                  </a:lnTo>
                  <a:close/>
                  <a:moveTo>
                    <a:pt x="282" y="38"/>
                  </a:moveTo>
                  <a:lnTo>
                    <a:pt x="10" y="38"/>
                  </a:lnTo>
                  <a:lnTo>
                    <a:pt x="10" y="12"/>
                  </a:lnTo>
                  <a:lnTo>
                    <a:pt x="282" y="12"/>
                  </a:lnTo>
                  <a:lnTo>
                    <a:pt x="282" y="3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 bwMode="auto">
          <a:xfrm>
            <a:off x="4110488" y="3427845"/>
            <a:ext cx="4493538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800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研究方法及过程</a:t>
            </a:r>
            <a:endParaRPr lang="zh-CN" altLang="en-US" sz="4800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797130" y="4259987"/>
            <a:ext cx="52277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spc="400" dirty="0">
                <a:solidFill>
                  <a:srgbClr val="29323F"/>
                </a:solidFill>
                <a:ea typeface="方正兰亭黑_GBK"/>
              </a:rPr>
              <a:t>RESEARCH METHODS AND PROCESSES</a:t>
            </a:r>
            <a:endParaRPr lang="en-US" altLang="zh-CN" sz="1600" spc="400" dirty="0">
              <a:solidFill>
                <a:srgbClr val="29323F"/>
              </a:solidFill>
              <a:ea typeface="方正兰亭黑_GBK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5393428" y="1438869"/>
            <a:ext cx="1708896" cy="1708896"/>
          </a:xfrm>
          <a:prstGeom prst="ellipse">
            <a:avLst/>
          </a:prstGeom>
          <a:solidFill>
            <a:srgbClr val="29323F"/>
          </a:solidFill>
          <a:ln>
            <a:solidFill>
              <a:srgbClr val="29323F"/>
            </a:solidFill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6400" b="1" dirty="0">
                <a:latin typeface="+mj-lt"/>
              </a:rPr>
              <a:t>02</a:t>
            </a:r>
            <a:endParaRPr lang="zh-CN" altLang="en-US" sz="6400" b="1" dirty="0">
              <a:latin typeface="+mj-lt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3813953" y="4763835"/>
            <a:ext cx="5086608" cy="0"/>
          </a:xfrm>
          <a:prstGeom prst="line">
            <a:avLst/>
          </a:prstGeom>
          <a:ln w="1270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4157008" y="144409"/>
            <a:ext cx="387798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b="1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第二部分：研究方法及过程</a:t>
            </a:r>
            <a:endParaRPr lang="zh-CN" altLang="en-US" sz="2400" b="1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855115" y="636851"/>
            <a:ext cx="2481770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5" dirty="0">
                <a:solidFill>
                  <a:srgbClr val="29323F"/>
                </a:solidFill>
                <a:latin typeface="+mj-lt"/>
                <a:ea typeface="方正兰亭黑_GBK"/>
              </a:rPr>
              <a:t>RESEARCH METHODS AND PROCESSES</a:t>
            </a:r>
            <a:endParaRPr lang="en-US" altLang="zh-CN" sz="1065" dirty="0">
              <a:solidFill>
                <a:srgbClr val="29323F"/>
              </a:solidFill>
              <a:latin typeface="+mj-lt"/>
              <a:ea typeface="方正兰亭黑_GBK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4419" y="1973942"/>
            <a:ext cx="1935237" cy="1935237"/>
            <a:chOff x="863600" y="1393371"/>
            <a:chExt cx="1451428" cy="1451428"/>
          </a:xfrm>
          <a:solidFill>
            <a:srgbClr val="29323F"/>
          </a:solidFill>
        </p:grpSpPr>
        <p:sp>
          <p:nvSpPr>
            <p:cNvPr id="2" name="椭圆 1"/>
            <p:cNvSpPr/>
            <p:nvPr/>
          </p:nvSpPr>
          <p:spPr>
            <a:xfrm>
              <a:off x="965200" y="1494971"/>
              <a:ext cx="1248229" cy="1248229"/>
            </a:xfrm>
            <a:prstGeom prst="ellipse">
              <a:avLst/>
            </a:prstGeom>
            <a:grpFill/>
            <a:ln>
              <a:solidFill>
                <a:srgbClr val="2932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5" name="椭圆 14"/>
            <p:cNvSpPr/>
            <p:nvPr/>
          </p:nvSpPr>
          <p:spPr>
            <a:xfrm>
              <a:off x="863600" y="1393371"/>
              <a:ext cx="1451428" cy="1451428"/>
            </a:xfrm>
            <a:prstGeom prst="ellipse">
              <a:avLst/>
            </a:prstGeom>
            <a:grpFill/>
            <a:ln>
              <a:solidFill>
                <a:srgbClr val="2932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673727" y="1973942"/>
            <a:ext cx="1935237" cy="1935237"/>
            <a:chOff x="863600" y="1393371"/>
            <a:chExt cx="1451428" cy="1451428"/>
          </a:xfrm>
          <a:solidFill>
            <a:srgbClr val="29323F"/>
          </a:solidFill>
        </p:grpSpPr>
        <p:sp>
          <p:nvSpPr>
            <p:cNvPr id="18" name="椭圆 17"/>
            <p:cNvSpPr/>
            <p:nvPr/>
          </p:nvSpPr>
          <p:spPr>
            <a:xfrm>
              <a:off x="965200" y="1494971"/>
              <a:ext cx="1248229" cy="12482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9" name="椭圆 18"/>
            <p:cNvSpPr/>
            <p:nvPr/>
          </p:nvSpPr>
          <p:spPr>
            <a:xfrm>
              <a:off x="863600" y="1393371"/>
              <a:ext cx="1451428" cy="1451428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583035" y="1973942"/>
            <a:ext cx="1935237" cy="1935237"/>
            <a:chOff x="863600" y="1393371"/>
            <a:chExt cx="1451428" cy="1451428"/>
          </a:xfrm>
          <a:solidFill>
            <a:srgbClr val="29323F"/>
          </a:solidFill>
        </p:grpSpPr>
        <p:sp>
          <p:nvSpPr>
            <p:cNvPr id="21" name="椭圆 20"/>
            <p:cNvSpPr/>
            <p:nvPr/>
          </p:nvSpPr>
          <p:spPr>
            <a:xfrm>
              <a:off x="965200" y="1494971"/>
              <a:ext cx="1248229" cy="12482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2" name="椭圆 21"/>
            <p:cNvSpPr/>
            <p:nvPr/>
          </p:nvSpPr>
          <p:spPr>
            <a:xfrm>
              <a:off x="863600" y="1393371"/>
              <a:ext cx="1451428" cy="1451428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9492344" y="1973942"/>
            <a:ext cx="1935237" cy="1935237"/>
            <a:chOff x="863600" y="1393371"/>
            <a:chExt cx="1451428" cy="1451428"/>
          </a:xfrm>
          <a:solidFill>
            <a:srgbClr val="29323F"/>
          </a:solidFill>
        </p:grpSpPr>
        <p:sp>
          <p:nvSpPr>
            <p:cNvPr id="24" name="椭圆 23"/>
            <p:cNvSpPr/>
            <p:nvPr/>
          </p:nvSpPr>
          <p:spPr>
            <a:xfrm>
              <a:off x="965200" y="1494971"/>
              <a:ext cx="1248229" cy="12482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5" name="椭圆 24"/>
            <p:cNvSpPr/>
            <p:nvPr/>
          </p:nvSpPr>
          <p:spPr>
            <a:xfrm>
              <a:off x="863600" y="1393371"/>
              <a:ext cx="1451428" cy="1451428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26" name="矩形 25"/>
          <p:cNvSpPr/>
          <p:nvPr/>
        </p:nvSpPr>
        <p:spPr bwMode="auto">
          <a:xfrm>
            <a:off x="969136" y="4044646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研究方法</a:t>
            </a:r>
            <a:endParaRPr lang="zh-CN" altLang="en-US" sz="2400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81408" y="4543827"/>
            <a:ext cx="2791233" cy="895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1555468" y="4543827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 bwMode="auto">
          <a:xfrm>
            <a:off x="3913135" y="403790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研究方法</a:t>
            </a:r>
            <a:endParaRPr lang="zh-CN" altLang="en-US" sz="2400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225406" y="4537089"/>
            <a:ext cx="2791233" cy="895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4499467" y="4537088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 bwMode="auto">
          <a:xfrm>
            <a:off x="6863088" y="403790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研究方法</a:t>
            </a:r>
            <a:endParaRPr lang="zh-CN" altLang="en-US" sz="2400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175360" y="4537089"/>
            <a:ext cx="2791233" cy="895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7449420" y="4537088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/>
          <p:cNvSpPr/>
          <p:nvPr/>
        </p:nvSpPr>
        <p:spPr bwMode="auto">
          <a:xfrm>
            <a:off x="9846928" y="403790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研究方法</a:t>
            </a:r>
            <a:endParaRPr lang="zh-CN" altLang="en-US" sz="2400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9159200" y="4537089"/>
            <a:ext cx="2791233" cy="895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10433260" y="4537088"/>
            <a:ext cx="243109" cy="0"/>
          </a:xfrm>
          <a:prstGeom prst="line">
            <a:avLst/>
          </a:prstGeom>
          <a:ln w="19050">
            <a:solidFill>
              <a:srgbClr val="2932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组合 45"/>
          <p:cNvGrpSpPr/>
          <p:nvPr/>
        </p:nvGrpSpPr>
        <p:grpSpPr>
          <a:xfrm>
            <a:off x="10221598" y="2650070"/>
            <a:ext cx="573196" cy="582983"/>
            <a:chOff x="1411289" y="1689100"/>
            <a:chExt cx="650875" cy="661988"/>
          </a:xfrm>
          <a:solidFill>
            <a:schemeClr val="bg1"/>
          </a:solidFill>
        </p:grpSpPr>
        <p:sp>
          <p:nvSpPr>
            <p:cNvPr id="47" name="Freeform 7"/>
            <p:cNvSpPr>
              <a:spLocks noEditPoints="1"/>
            </p:cNvSpPr>
            <p:nvPr/>
          </p:nvSpPr>
          <p:spPr bwMode="auto">
            <a:xfrm>
              <a:off x="1411289" y="1689100"/>
              <a:ext cx="514350" cy="630238"/>
            </a:xfrm>
            <a:custGeom>
              <a:avLst/>
              <a:gdLst>
                <a:gd name="T0" fmla="*/ 107 w 187"/>
                <a:gd name="T1" fmla="*/ 166 h 229"/>
                <a:gd name="T2" fmla="*/ 119 w 187"/>
                <a:gd name="T3" fmla="*/ 159 h 229"/>
                <a:gd name="T4" fmla="*/ 139 w 187"/>
                <a:gd name="T5" fmla="*/ 159 h 229"/>
                <a:gd name="T6" fmla="*/ 139 w 187"/>
                <a:gd name="T7" fmla="*/ 110 h 229"/>
                <a:gd name="T8" fmla="*/ 141 w 187"/>
                <a:gd name="T9" fmla="*/ 101 h 229"/>
                <a:gd name="T10" fmla="*/ 154 w 187"/>
                <a:gd name="T11" fmla="*/ 96 h 229"/>
                <a:gd name="T12" fmla="*/ 166 w 187"/>
                <a:gd name="T13" fmla="*/ 96 h 229"/>
                <a:gd name="T14" fmla="*/ 166 w 187"/>
                <a:gd name="T15" fmla="*/ 31 h 229"/>
                <a:gd name="T16" fmla="*/ 158 w 187"/>
                <a:gd name="T17" fmla="*/ 22 h 229"/>
                <a:gd name="T18" fmla="*/ 16 w 187"/>
                <a:gd name="T19" fmla="*/ 22 h 229"/>
                <a:gd name="T20" fmla="*/ 25 w 187"/>
                <a:gd name="T21" fmla="*/ 14 h 229"/>
                <a:gd name="T22" fmla="*/ 166 w 187"/>
                <a:gd name="T23" fmla="*/ 14 h 229"/>
                <a:gd name="T24" fmla="*/ 174 w 187"/>
                <a:gd name="T25" fmla="*/ 21 h 229"/>
                <a:gd name="T26" fmla="*/ 174 w 187"/>
                <a:gd name="T27" fmla="*/ 96 h 229"/>
                <a:gd name="T28" fmla="*/ 187 w 187"/>
                <a:gd name="T29" fmla="*/ 96 h 229"/>
                <a:gd name="T30" fmla="*/ 187 w 187"/>
                <a:gd name="T31" fmla="*/ 8 h 229"/>
                <a:gd name="T32" fmla="*/ 180 w 187"/>
                <a:gd name="T33" fmla="*/ 0 h 229"/>
                <a:gd name="T34" fmla="*/ 23 w 187"/>
                <a:gd name="T35" fmla="*/ 0 h 229"/>
                <a:gd name="T36" fmla="*/ 0 w 187"/>
                <a:gd name="T37" fmla="*/ 22 h 229"/>
                <a:gd name="T38" fmla="*/ 0 w 187"/>
                <a:gd name="T39" fmla="*/ 221 h 229"/>
                <a:gd name="T40" fmla="*/ 8 w 187"/>
                <a:gd name="T41" fmla="*/ 229 h 229"/>
                <a:gd name="T42" fmla="*/ 151 w 187"/>
                <a:gd name="T43" fmla="*/ 229 h 229"/>
                <a:gd name="T44" fmla="*/ 112 w 187"/>
                <a:gd name="T45" fmla="*/ 182 h 229"/>
                <a:gd name="T46" fmla="*/ 107 w 187"/>
                <a:gd name="T47" fmla="*/ 166 h 229"/>
                <a:gd name="T48" fmla="*/ 41 w 187"/>
                <a:gd name="T49" fmla="*/ 53 h 229"/>
                <a:gd name="T50" fmla="*/ 126 w 187"/>
                <a:gd name="T51" fmla="*/ 53 h 229"/>
                <a:gd name="T52" fmla="*/ 126 w 187"/>
                <a:gd name="T53" fmla="*/ 69 h 229"/>
                <a:gd name="T54" fmla="*/ 41 w 187"/>
                <a:gd name="T55" fmla="*/ 69 h 229"/>
                <a:gd name="T56" fmla="*/ 41 w 187"/>
                <a:gd name="T57" fmla="*/ 5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7" h="229">
                  <a:moveTo>
                    <a:pt x="107" y="166"/>
                  </a:moveTo>
                  <a:cubicBezTo>
                    <a:pt x="107" y="164"/>
                    <a:pt x="110" y="159"/>
                    <a:pt x="119" y="159"/>
                  </a:cubicBezTo>
                  <a:cubicBezTo>
                    <a:pt x="139" y="159"/>
                    <a:pt x="139" y="159"/>
                    <a:pt x="139" y="159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39" y="107"/>
                    <a:pt x="139" y="104"/>
                    <a:pt x="141" y="101"/>
                  </a:cubicBezTo>
                  <a:cubicBezTo>
                    <a:pt x="143" y="98"/>
                    <a:pt x="147" y="96"/>
                    <a:pt x="154" y="96"/>
                  </a:cubicBezTo>
                  <a:cubicBezTo>
                    <a:pt x="166" y="96"/>
                    <a:pt x="166" y="96"/>
                    <a:pt x="166" y="96"/>
                  </a:cubicBezTo>
                  <a:cubicBezTo>
                    <a:pt x="166" y="31"/>
                    <a:pt x="166" y="31"/>
                    <a:pt x="166" y="31"/>
                  </a:cubicBezTo>
                  <a:cubicBezTo>
                    <a:pt x="166" y="26"/>
                    <a:pt x="162" y="22"/>
                    <a:pt x="158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17"/>
                    <a:pt x="25" y="14"/>
                    <a:pt x="25" y="14"/>
                  </a:cubicBezTo>
                  <a:cubicBezTo>
                    <a:pt x="166" y="14"/>
                    <a:pt x="166" y="14"/>
                    <a:pt x="166" y="14"/>
                  </a:cubicBezTo>
                  <a:cubicBezTo>
                    <a:pt x="175" y="14"/>
                    <a:pt x="174" y="21"/>
                    <a:pt x="174" y="21"/>
                  </a:cubicBezTo>
                  <a:cubicBezTo>
                    <a:pt x="174" y="96"/>
                    <a:pt x="174" y="96"/>
                    <a:pt x="174" y="96"/>
                  </a:cubicBezTo>
                  <a:cubicBezTo>
                    <a:pt x="187" y="96"/>
                    <a:pt x="187" y="96"/>
                    <a:pt x="187" y="96"/>
                  </a:cubicBezTo>
                  <a:cubicBezTo>
                    <a:pt x="187" y="8"/>
                    <a:pt x="187" y="8"/>
                    <a:pt x="187" y="8"/>
                  </a:cubicBezTo>
                  <a:cubicBezTo>
                    <a:pt x="187" y="2"/>
                    <a:pt x="180" y="0"/>
                    <a:pt x="18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0" y="0"/>
                    <a:pt x="0" y="22"/>
                    <a:pt x="0" y="22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5"/>
                    <a:pt x="4" y="229"/>
                    <a:pt x="8" y="229"/>
                  </a:cubicBezTo>
                  <a:cubicBezTo>
                    <a:pt x="151" y="229"/>
                    <a:pt x="151" y="229"/>
                    <a:pt x="151" y="229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09" y="179"/>
                    <a:pt x="104" y="173"/>
                    <a:pt x="107" y="166"/>
                  </a:cubicBezTo>
                  <a:close/>
                  <a:moveTo>
                    <a:pt x="41" y="53"/>
                  </a:moveTo>
                  <a:cubicBezTo>
                    <a:pt x="126" y="53"/>
                    <a:pt x="126" y="53"/>
                    <a:pt x="126" y="53"/>
                  </a:cubicBezTo>
                  <a:cubicBezTo>
                    <a:pt x="126" y="69"/>
                    <a:pt x="126" y="69"/>
                    <a:pt x="126" y="69"/>
                  </a:cubicBezTo>
                  <a:cubicBezTo>
                    <a:pt x="41" y="69"/>
                    <a:pt x="41" y="69"/>
                    <a:pt x="41" y="69"/>
                  </a:cubicBezTo>
                  <a:lnTo>
                    <a:pt x="41" y="5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8" name="Freeform 8"/>
            <p:cNvSpPr/>
            <p:nvPr/>
          </p:nvSpPr>
          <p:spPr bwMode="auto">
            <a:xfrm>
              <a:off x="1738314" y="1982788"/>
              <a:ext cx="323850" cy="368300"/>
            </a:xfrm>
            <a:custGeom>
              <a:avLst/>
              <a:gdLst>
                <a:gd name="T0" fmla="*/ 117 w 118"/>
                <a:gd name="T1" fmla="*/ 64 h 134"/>
                <a:gd name="T2" fmla="*/ 113 w 118"/>
                <a:gd name="T3" fmla="*/ 61 h 134"/>
                <a:gd name="T4" fmla="*/ 86 w 118"/>
                <a:gd name="T5" fmla="*/ 61 h 134"/>
                <a:gd name="T6" fmla="*/ 86 w 118"/>
                <a:gd name="T7" fmla="*/ 8 h 134"/>
                <a:gd name="T8" fmla="*/ 78 w 118"/>
                <a:gd name="T9" fmla="*/ 0 h 134"/>
                <a:gd name="T10" fmla="*/ 40 w 118"/>
                <a:gd name="T11" fmla="*/ 0 h 134"/>
                <a:gd name="T12" fmla="*/ 32 w 118"/>
                <a:gd name="T13" fmla="*/ 8 h 134"/>
                <a:gd name="T14" fmla="*/ 32 w 118"/>
                <a:gd name="T15" fmla="*/ 61 h 134"/>
                <a:gd name="T16" fmla="*/ 5 w 118"/>
                <a:gd name="T17" fmla="*/ 61 h 134"/>
                <a:gd name="T18" fmla="*/ 1 w 118"/>
                <a:gd name="T19" fmla="*/ 64 h 134"/>
                <a:gd name="T20" fmla="*/ 2 w 118"/>
                <a:gd name="T21" fmla="*/ 69 h 134"/>
                <a:gd name="T22" fmla="*/ 54 w 118"/>
                <a:gd name="T23" fmla="*/ 131 h 134"/>
                <a:gd name="T24" fmla="*/ 64 w 118"/>
                <a:gd name="T25" fmla="*/ 131 h 134"/>
                <a:gd name="T26" fmla="*/ 117 w 118"/>
                <a:gd name="T27" fmla="*/ 69 h 134"/>
                <a:gd name="T28" fmla="*/ 117 w 118"/>
                <a:gd name="T29" fmla="*/ 6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8" h="134">
                  <a:moveTo>
                    <a:pt x="117" y="64"/>
                  </a:moveTo>
                  <a:cubicBezTo>
                    <a:pt x="116" y="62"/>
                    <a:pt x="115" y="61"/>
                    <a:pt x="113" y="61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6" y="61"/>
                    <a:pt x="86" y="28"/>
                    <a:pt x="86" y="8"/>
                  </a:cubicBezTo>
                  <a:cubicBezTo>
                    <a:pt x="86" y="3"/>
                    <a:pt x="83" y="0"/>
                    <a:pt x="78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6" y="0"/>
                    <a:pt x="32" y="3"/>
                    <a:pt x="32" y="8"/>
                  </a:cubicBezTo>
                  <a:cubicBezTo>
                    <a:pt x="32" y="28"/>
                    <a:pt x="32" y="61"/>
                    <a:pt x="32" y="61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3" y="61"/>
                    <a:pt x="2" y="62"/>
                    <a:pt x="1" y="64"/>
                  </a:cubicBezTo>
                  <a:cubicBezTo>
                    <a:pt x="0" y="65"/>
                    <a:pt x="1" y="67"/>
                    <a:pt x="2" y="69"/>
                  </a:cubicBezTo>
                  <a:cubicBezTo>
                    <a:pt x="54" y="131"/>
                    <a:pt x="54" y="131"/>
                    <a:pt x="54" y="131"/>
                  </a:cubicBezTo>
                  <a:cubicBezTo>
                    <a:pt x="57" y="134"/>
                    <a:pt x="61" y="134"/>
                    <a:pt x="64" y="131"/>
                  </a:cubicBezTo>
                  <a:cubicBezTo>
                    <a:pt x="117" y="69"/>
                    <a:pt x="117" y="69"/>
                    <a:pt x="117" y="69"/>
                  </a:cubicBezTo>
                  <a:cubicBezTo>
                    <a:pt x="118" y="67"/>
                    <a:pt x="118" y="65"/>
                    <a:pt x="117" y="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49" name="Freeform 9"/>
          <p:cNvSpPr>
            <a:spLocks noEditPoints="1"/>
          </p:cNvSpPr>
          <p:nvPr/>
        </p:nvSpPr>
        <p:spPr bwMode="auto">
          <a:xfrm>
            <a:off x="7226357" y="2671739"/>
            <a:ext cx="689233" cy="539643"/>
          </a:xfrm>
          <a:custGeom>
            <a:avLst/>
            <a:gdLst>
              <a:gd name="T0" fmla="*/ 234 w 285"/>
              <a:gd name="T1" fmla="*/ 84 h 223"/>
              <a:gd name="T2" fmla="*/ 225 w 285"/>
              <a:gd name="T3" fmla="*/ 84 h 223"/>
              <a:gd name="T4" fmla="*/ 207 w 285"/>
              <a:gd name="T5" fmla="*/ 79 h 223"/>
              <a:gd name="T6" fmla="*/ 207 w 285"/>
              <a:gd name="T7" fmla="*/ 99 h 223"/>
              <a:gd name="T8" fmla="*/ 207 w 285"/>
              <a:gd name="T9" fmla="*/ 79 h 223"/>
              <a:gd name="T10" fmla="*/ 224 w 285"/>
              <a:gd name="T11" fmla="*/ 73 h 223"/>
              <a:gd name="T12" fmla="*/ 224 w 285"/>
              <a:gd name="T13" fmla="*/ 60 h 223"/>
              <a:gd name="T14" fmla="*/ 282 w 285"/>
              <a:gd name="T15" fmla="*/ 88 h 223"/>
              <a:gd name="T16" fmla="*/ 270 w 285"/>
              <a:gd name="T17" fmla="*/ 85 h 223"/>
              <a:gd name="T18" fmla="*/ 147 w 285"/>
              <a:gd name="T19" fmla="*/ 96 h 223"/>
              <a:gd name="T20" fmla="*/ 211 w 285"/>
              <a:gd name="T21" fmla="*/ 26 h 223"/>
              <a:gd name="T22" fmla="*/ 220 w 285"/>
              <a:gd name="T23" fmla="*/ 17 h 223"/>
              <a:gd name="T24" fmla="*/ 282 w 285"/>
              <a:gd name="T25" fmla="*/ 88 h 223"/>
              <a:gd name="T26" fmla="*/ 224 w 285"/>
              <a:gd name="T27" fmla="*/ 39 h 223"/>
              <a:gd name="T28" fmla="*/ 161 w 285"/>
              <a:gd name="T29" fmla="*/ 101 h 223"/>
              <a:gd name="T30" fmla="*/ 261 w 285"/>
              <a:gd name="T31" fmla="*/ 76 h 223"/>
              <a:gd name="T32" fmla="*/ 113 w 285"/>
              <a:gd name="T33" fmla="*/ 153 h 223"/>
              <a:gd name="T34" fmla="*/ 113 w 285"/>
              <a:gd name="T35" fmla="*/ 132 h 223"/>
              <a:gd name="T36" fmla="*/ 83 w 285"/>
              <a:gd name="T37" fmla="*/ 126 h 223"/>
              <a:gd name="T38" fmla="*/ 83 w 285"/>
              <a:gd name="T39" fmla="*/ 147 h 223"/>
              <a:gd name="T40" fmla="*/ 83 w 285"/>
              <a:gd name="T41" fmla="*/ 126 h 223"/>
              <a:gd name="T42" fmla="*/ 104 w 285"/>
              <a:gd name="T43" fmla="*/ 111 h 223"/>
              <a:gd name="T44" fmla="*/ 104 w 285"/>
              <a:gd name="T45" fmla="*/ 126 h 223"/>
              <a:gd name="T46" fmla="*/ 190 w 285"/>
              <a:gd name="T47" fmla="*/ 187 h 223"/>
              <a:gd name="T48" fmla="*/ 27 w 285"/>
              <a:gd name="T49" fmla="*/ 223 h 223"/>
              <a:gd name="T50" fmla="*/ 71 w 285"/>
              <a:gd name="T51" fmla="*/ 75 h 223"/>
              <a:gd name="T52" fmla="*/ 69 w 285"/>
              <a:gd name="T53" fmla="*/ 36 h 223"/>
              <a:gd name="T54" fmla="*/ 69 w 285"/>
              <a:gd name="T55" fmla="*/ 23 h 223"/>
              <a:gd name="T56" fmla="*/ 73 w 285"/>
              <a:gd name="T57" fmla="*/ 0 h 223"/>
              <a:gd name="T58" fmla="*/ 117 w 285"/>
              <a:gd name="T59" fmla="*/ 23 h 223"/>
              <a:gd name="T60" fmla="*/ 134 w 285"/>
              <a:gd name="T61" fmla="*/ 30 h 223"/>
              <a:gd name="T62" fmla="*/ 125 w 285"/>
              <a:gd name="T63" fmla="*/ 36 h 223"/>
              <a:gd name="T64" fmla="*/ 190 w 285"/>
              <a:gd name="T65" fmla="*/ 187 h 223"/>
              <a:gd name="T66" fmla="*/ 114 w 285"/>
              <a:gd name="T67" fmla="*/ 82 h 223"/>
              <a:gd name="T68" fmla="*/ 84 w 285"/>
              <a:gd name="T69" fmla="*/ 79 h 223"/>
              <a:gd name="T70" fmla="*/ 37 w 285"/>
              <a:gd name="T71" fmla="*/ 160 h 223"/>
              <a:gd name="T72" fmla="*/ 36 w 285"/>
              <a:gd name="T73" fmla="*/ 162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85" h="223">
                <a:moveTo>
                  <a:pt x="229" y="79"/>
                </a:moveTo>
                <a:cubicBezTo>
                  <a:pt x="232" y="79"/>
                  <a:pt x="234" y="82"/>
                  <a:pt x="234" y="84"/>
                </a:cubicBezTo>
                <a:cubicBezTo>
                  <a:pt x="234" y="87"/>
                  <a:pt x="232" y="89"/>
                  <a:pt x="229" y="89"/>
                </a:cubicBezTo>
                <a:cubicBezTo>
                  <a:pt x="227" y="89"/>
                  <a:pt x="225" y="87"/>
                  <a:pt x="225" y="84"/>
                </a:cubicBezTo>
                <a:cubicBezTo>
                  <a:pt x="225" y="82"/>
                  <a:pt x="227" y="79"/>
                  <a:pt x="229" y="79"/>
                </a:cubicBezTo>
                <a:close/>
                <a:moveTo>
                  <a:pt x="207" y="79"/>
                </a:moveTo>
                <a:cubicBezTo>
                  <a:pt x="202" y="79"/>
                  <a:pt x="198" y="84"/>
                  <a:pt x="198" y="89"/>
                </a:cubicBezTo>
                <a:cubicBezTo>
                  <a:pt x="198" y="95"/>
                  <a:pt x="202" y="99"/>
                  <a:pt x="207" y="99"/>
                </a:cubicBezTo>
                <a:cubicBezTo>
                  <a:pt x="213" y="99"/>
                  <a:pt x="217" y="95"/>
                  <a:pt x="217" y="89"/>
                </a:cubicBezTo>
                <a:cubicBezTo>
                  <a:pt x="217" y="84"/>
                  <a:pt x="213" y="79"/>
                  <a:pt x="207" y="79"/>
                </a:cubicBezTo>
                <a:close/>
                <a:moveTo>
                  <a:pt x="217" y="66"/>
                </a:moveTo>
                <a:cubicBezTo>
                  <a:pt x="217" y="70"/>
                  <a:pt x="220" y="73"/>
                  <a:pt x="224" y="73"/>
                </a:cubicBezTo>
                <a:cubicBezTo>
                  <a:pt x="228" y="73"/>
                  <a:pt x="231" y="70"/>
                  <a:pt x="231" y="66"/>
                </a:cubicBezTo>
                <a:cubicBezTo>
                  <a:pt x="231" y="62"/>
                  <a:pt x="228" y="60"/>
                  <a:pt x="224" y="60"/>
                </a:cubicBezTo>
                <a:cubicBezTo>
                  <a:pt x="220" y="60"/>
                  <a:pt x="217" y="62"/>
                  <a:pt x="217" y="66"/>
                </a:cubicBezTo>
                <a:close/>
                <a:moveTo>
                  <a:pt x="282" y="88"/>
                </a:moveTo>
                <a:cubicBezTo>
                  <a:pt x="280" y="91"/>
                  <a:pt x="276" y="91"/>
                  <a:pt x="273" y="88"/>
                </a:cubicBezTo>
                <a:cubicBezTo>
                  <a:pt x="270" y="85"/>
                  <a:pt x="270" y="85"/>
                  <a:pt x="270" y="85"/>
                </a:cubicBezTo>
                <a:cubicBezTo>
                  <a:pt x="189" y="167"/>
                  <a:pt x="189" y="167"/>
                  <a:pt x="189" y="167"/>
                </a:cubicBezTo>
                <a:cubicBezTo>
                  <a:pt x="147" y="96"/>
                  <a:pt x="147" y="96"/>
                  <a:pt x="147" y="96"/>
                </a:cubicBezTo>
                <a:cubicBezTo>
                  <a:pt x="214" y="29"/>
                  <a:pt x="214" y="29"/>
                  <a:pt x="214" y="29"/>
                </a:cubicBezTo>
                <a:cubicBezTo>
                  <a:pt x="211" y="26"/>
                  <a:pt x="211" y="26"/>
                  <a:pt x="211" y="26"/>
                </a:cubicBezTo>
                <a:cubicBezTo>
                  <a:pt x="209" y="24"/>
                  <a:pt x="209" y="20"/>
                  <a:pt x="211" y="17"/>
                </a:cubicBezTo>
                <a:cubicBezTo>
                  <a:pt x="214" y="15"/>
                  <a:pt x="218" y="15"/>
                  <a:pt x="220" y="17"/>
                </a:cubicBezTo>
                <a:cubicBezTo>
                  <a:pt x="282" y="79"/>
                  <a:pt x="282" y="79"/>
                  <a:pt x="282" y="79"/>
                </a:cubicBezTo>
                <a:cubicBezTo>
                  <a:pt x="285" y="82"/>
                  <a:pt x="285" y="86"/>
                  <a:pt x="282" y="88"/>
                </a:cubicBezTo>
                <a:close/>
                <a:moveTo>
                  <a:pt x="261" y="76"/>
                </a:moveTo>
                <a:cubicBezTo>
                  <a:pt x="224" y="39"/>
                  <a:pt x="224" y="39"/>
                  <a:pt x="224" y="39"/>
                </a:cubicBezTo>
                <a:cubicBezTo>
                  <a:pt x="172" y="91"/>
                  <a:pt x="172" y="91"/>
                  <a:pt x="172" y="91"/>
                </a:cubicBezTo>
                <a:cubicBezTo>
                  <a:pt x="161" y="101"/>
                  <a:pt x="161" y="101"/>
                  <a:pt x="161" y="101"/>
                </a:cubicBezTo>
                <a:cubicBezTo>
                  <a:pt x="236" y="101"/>
                  <a:pt x="236" y="101"/>
                  <a:pt x="236" y="101"/>
                </a:cubicBezTo>
                <a:lnTo>
                  <a:pt x="261" y="76"/>
                </a:lnTo>
                <a:close/>
                <a:moveTo>
                  <a:pt x="102" y="142"/>
                </a:moveTo>
                <a:cubicBezTo>
                  <a:pt x="102" y="148"/>
                  <a:pt x="107" y="153"/>
                  <a:pt x="113" y="153"/>
                </a:cubicBezTo>
                <a:cubicBezTo>
                  <a:pt x="118" y="153"/>
                  <a:pt x="123" y="148"/>
                  <a:pt x="123" y="142"/>
                </a:cubicBezTo>
                <a:cubicBezTo>
                  <a:pt x="123" y="136"/>
                  <a:pt x="118" y="132"/>
                  <a:pt x="113" y="132"/>
                </a:cubicBezTo>
                <a:cubicBezTo>
                  <a:pt x="107" y="132"/>
                  <a:pt x="102" y="136"/>
                  <a:pt x="102" y="142"/>
                </a:cubicBezTo>
                <a:close/>
                <a:moveTo>
                  <a:pt x="83" y="126"/>
                </a:moveTo>
                <a:cubicBezTo>
                  <a:pt x="77" y="126"/>
                  <a:pt x="73" y="131"/>
                  <a:pt x="73" y="137"/>
                </a:cubicBezTo>
                <a:cubicBezTo>
                  <a:pt x="73" y="142"/>
                  <a:pt x="77" y="147"/>
                  <a:pt x="83" y="147"/>
                </a:cubicBezTo>
                <a:cubicBezTo>
                  <a:pt x="89" y="147"/>
                  <a:pt x="93" y="142"/>
                  <a:pt x="93" y="137"/>
                </a:cubicBezTo>
                <a:cubicBezTo>
                  <a:pt x="93" y="131"/>
                  <a:pt x="89" y="126"/>
                  <a:pt x="83" y="126"/>
                </a:cubicBezTo>
                <a:close/>
                <a:moveTo>
                  <a:pt x="112" y="119"/>
                </a:moveTo>
                <a:cubicBezTo>
                  <a:pt x="112" y="115"/>
                  <a:pt x="108" y="111"/>
                  <a:pt x="104" y="111"/>
                </a:cubicBezTo>
                <a:cubicBezTo>
                  <a:pt x="100" y="111"/>
                  <a:pt x="97" y="115"/>
                  <a:pt x="97" y="119"/>
                </a:cubicBezTo>
                <a:cubicBezTo>
                  <a:pt x="97" y="123"/>
                  <a:pt x="100" y="126"/>
                  <a:pt x="104" y="126"/>
                </a:cubicBezTo>
                <a:cubicBezTo>
                  <a:pt x="108" y="126"/>
                  <a:pt x="112" y="123"/>
                  <a:pt x="112" y="119"/>
                </a:cubicBezTo>
                <a:close/>
                <a:moveTo>
                  <a:pt x="190" y="187"/>
                </a:moveTo>
                <a:cubicBezTo>
                  <a:pt x="197" y="205"/>
                  <a:pt x="190" y="223"/>
                  <a:pt x="170" y="223"/>
                </a:cubicBezTo>
                <a:cubicBezTo>
                  <a:pt x="27" y="223"/>
                  <a:pt x="27" y="223"/>
                  <a:pt x="27" y="223"/>
                </a:cubicBezTo>
                <a:cubicBezTo>
                  <a:pt x="7" y="223"/>
                  <a:pt x="0" y="206"/>
                  <a:pt x="6" y="187"/>
                </a:cubicBezTo>
                <a:cubicBezTo>
                  <a:pt x="6" y="187"/>
                  <a:pt x="31" y="141"/>
                  <a:pt x="71" y="75"/>
                </a:cubicBezTo>
                <a:cubicBezTo>
                  <a:pt x="71" y="36"/>
                  <a:pt x="71" y="36"/>
                  <a:pt x="71" y="36"/>
                </a:cubicBezTo>
                <a:cubicBezTo>
                  <a:pt x="69" y="36"/>
                  <a:pt x="69" y="36"/>
                  <a:pt x="69" y="36"/>
                </a:cubicBezTo>
                <a:cubicBezTo>
                  <a:pt x="65" y="36"/>
                  <a:pt x="62" y="33"/>
                  <a:pt x="62" y="30"/>
                </a:cubicBezTo>
                <a:cubicBezTo>
                  <a:pt x="62" y="26"/>
                  <a:pt x="65" y="23"/>
                  <a:pt x="69" y="23"/>
                </a:cubicBezTo>
                <a:cubicBezTo>
                  <a:pt x="79" y="23"/>
                  <a:pt x="79" y="23"/>
                  <a:pt x="79" y="23"/>
                </a:cubicBezTo>
                <a:cubicBezTo>
                  <a:pt x="73" y="0"/>
                  <a:pt x="73" y="0"/>
                  <a:pt x="73" y="0"/>
                </a:cubicBezTo>
                <a:cubicBezTo>
                  <a:pt x="123" y="0"/>
                  <a:pt x="123" y="0"/>
                  <a:pt x="123" y="0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128" y="23"/>
                  <a:pt x="128" y="23"/>
                  <a:pt x="128" y="23"/>
                </a:cubicBezTo>
                <a:cubicBezTo>
                  <a:pt x="131" y="23"/>
                  <a:pt x="134" y="26"/>
                  <a:pt x="134" y="30"/>
                </a:cubicBezTo>
                <a:cubicBezTo>
                  <a:pt x="134" y="33"/>
                  <a:pt x="131" y="36"/>
                  <a:pt x="128" y="36"/>
                </a:cubicBezTo>
                <a:cubicBezTo>
                  <a:pt x="125" y="36"/>
                  <a:pt x="125" y="36"/>
                  <a:pt x="125" y="36"/>
                </a:cubicBezTo>
                <a:cubicBezTo>
                  <a:pt x="125" y="75"/>
                  <a:pt x="125" y="75"/>
                  <a:pt x="125" y="75"/>
                </a:cubicBezTo>
                <a:cubicBezTo>
                  <a:pt x="166" y="141"/>
                  <a:pt x="190" y="187"/>
                  <a:pt x="190" y="187"/>
                </a:cubicBezTo>
                <a:close/>
                <a:moveTo>
                  <a:pt x="160" y="162"/>
                </a:moveTo>
                <a:cubicBezTo>
                  <a:pt x="157" y="156"/>
                  <a:pt x="124" y="98"/>
                  <a:pt x="114" y="82"/>
                </a:cubicBezTo>
                <a:cubicBezTo>
                  <a:pt x="112" y="79"/>
                  <a:pt x="112" y="79"/>
                  <a:pt x="112" y="79"/>
                </a:cubicBezTo>
                <a:cubicBezTo>
                  <a:pt x="84" y="79"/>
                  <a:pt x="84" y="79"/>
                  <a:pt x="84" y="79"/>
                </a:cubicBezTo>
                <a:cubicBezTo>
                  <a:pt x="83" y="82"/>
                  <a:pt x="83" y="82"/>
                  <a:pt x="83" y="82"/>
                </a:cubicBezTo>
                <a:cubicBezTo>
                  <a:pt x="72" y="99"/>
                  <a:pt x="41" y="154"/>
                  <a:pt x="37" y="160"/>
                </a:cubicBezTo>
                <a:cubicBezTo>
                  <a:pt x="37" y="160"/>
                  <a:pt x="37" y="161"/>
                  <a:pt x="36" y="162"/>
                </a:cubicBezTo>
                <a:cubicBezTo>
                  <a:pt x="36" y="162"/>
                  <a:pt x="36" y="162"/>
                  <a:pt x="36" y="162"/>
                </a:cubicBezTo>
                <a:lnTo>
                  <a:pt x="160" y="1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grpSp>
        <p:nvGrpSpPr>
          <p:cNvPr id="50" name="组合 49"/>
          <p:cNvGrpSpPr/>
          <p:nvPr/>
        </p:nvGrpSpPr>
        <p:grpSpPr>
          <a:xfrm>
            <a:off x="1397207" y="2615818"/>
            <a:ext cx="669661" cy="651487"/>
            <a:chOff x="2790826" y="1647825"/>
            <a:chExt cx="760413" cy="739775"/>
          </a:xfrm>
          <a:solidFill>
            <a:schemeClr val="bg1"/>
          </a:solidFill>
        </p:grpSpPr>
        <p:sp>
          <p:nvSpPr>
            <p:cNvPr id="51" name="Freeform 15"/>
            <p:cNvSpPr>
              <a:spLocks noEditPoints="1"/>
            </p:cNvSpPr>
            <p:nvPr/>
          </p:nvSpPr>
          <p:spPr bwMode="auto">
            <a:xfrm>
              <a:off x="2790826" y="2101850"/>
              <a:ext cx="760413" cy="285750"/>
            </a:xfrm>
            <a:custGeom>
              <a:avLst/>
              <a:gdLst>
                <a:gd name="T0" fmla="*/ 275 w 277"/>
                <a:gd name="T1" fmla="*/ 90 h 104"/>
                <a:gd name="T2" fmla="*/ 274 w 277"/>
                <a:gd name="T3" fmla="*/ 15 h 104"/>
                <a:gd name="T4" fmla="*/ 276 w 277"/>
                <a:gd name="T5" fmla="*/ 5 h 104"/>
                <a:gd name="T6" fmla="*/ 268 w 277"/>
                <a:gd name="T7" fmla="*/ 0 h 104"/>
                <a:gd name="T8" fmla="*/ 8 w 277"/>
                <a:gd name="T9" fmla="*/ 0 h 104"/>
                <a:gd name="T10" fmla="*/ 0 w 277"/>
                <a:gd name="T11" fmla="*/ 9 h 104"/>
                <a:gd name="T12" fmla="*/ 0 w 277"/>
                <a:gd name="T13" fmla="*/ 95 h 104"/>
                <a:gd name="T14" fmla="*/ 8 w 277"/>
                <a:gd name="T15" fmla="*/ 104 h 104"/>
                <a:gd name="T16" fmla="*/ 268 w 277"/>
                <a:gd name="T17" fmla="*/ 104 h 104"/>
                <a:gd name="T18" fmla="*/ 268 w 277"/>
                <a:gd name="T19" fmla="*/ 104 h 104"/>
                <a:gd name="T20" fmla="*/ 277 w 277"/>
                <a:gd name="T21" fmla="*/ 95 h 104"/>
                <a:gd name="T22" fmla="*/ 275 w 277"/>
                <a:gd name="T23" fmla="*/ 90 h 104"/>
                <a:gd name="T24" fmla="*/ 12 w 277"/>
                <a:gd name="T25" fmla="*/ 88 h 104"/>
                <a:gd name="T26" fmla="*/ 12 w 277"/>
                <a:gd name="T27" fmla="*/ 15 h 104"/>
                <a:gd name="T28" fmla="*/ 256 w 277"/>
                <a:gd name="T29" fmla="*/ 15 h 104"/>
                <a:gd name="T30" fmla="*/ 249 w 277"/>
                <a:gd name="T31" fmla="*/ 46 h 104"/>
                <a:gd name="T32" fmla="*/ 64 w 277"/>
                <a:gd name="T33" fmla="*/ 46 h 104"/>
                <a:gd name="T34" fmla="*/ 58 w 277"/>
                <a:gd name="T35" fmla="*/ 52 h 104"/>
                <a:gd name="T36" fmla="*/ 64 w 277"/>
                <a:gd name="T37" fmla="*/ 58 h 104"/>
                <a:gd name="T38" fmla="*/ 250 w 277"/>
                <a:gd name="T39" fmla="*/ 58 h 104"/>
                <a:gd name="T40" fmla="*/ 259 w 277"/>
                <a:gd name="T41" fmla="*/ 88 h 104"/>
                <a:gd name="T42" fmla="*/ 12 w 277"/>
                <a:gd name="T43" fmla="*/ 8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7" h="104">
                  <a:moveTo>
                    <a:pt x="275" y="90"/>
                  </a:moveTo>
                  <a:cubicBezTo>
                    <a:pt x="271" y="84"/>
                    <a:pt x="247" y="41"/>
                    <a:pt x="274" y="15"/>
                  </a:cubicBezTo>
                  <a:cubicBezTo>
                    <a:pt x="277" y="12"/>
                    <a:pt x="277" y="8"/>
                    <a:pt x="276" y="5"/>
                  </a:cubicBezTo>
                  <a:cubicBezTo>
                    <a:pt x="275" y="2"/>
                    <a:pt x="272" y="0"/>
                    <a:pt x="26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00"/>
                    <a:pt x="4" y="104"/>
                    <a:pt x="8" y="104"/>
                  </a:cubicBezTo>
                  <a:cubicBezTo>
                    <a:pt x="268" y="104"/>
                    <a:pt x="268" y="104"/>
                    <a:pt x="268" y="104"/>
                  </a:cubicBezTo>
                  <a:cubicBezTo>
                    <a:pt x="268" y="104"/>
                    <a:pt x="268" y="104"/>
                    <a:pt x="268" y="104"/>
                  </a:cubicBezTo>
                  <a:cubicBezTo>
                    <a:pt x="273" y="104"/>
                    <a:pt x="277" y="100"/>
                    <a:pt x="277" y="95"/>
                  </a:cubicBezTo>
                  <a:cubicBezTo>
                    <a:pt x="277" y="93"/>
                    <a:pt x="276" y="91"/>
                    <a:pt x="275" y="90"/>
                  </a:cubicBezTo>
                  <a:close/>
                  <a:moveTo>
                    <a:pt x="12" y="88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256" y="15"/>
                    <a:pt x="256" y="15"/>
                    <a:pt x="256" y="15"/>
                  </a:cubicBezTo>
                  <a:cubicBezTo>
                    <a:pt x="251" y="25"/>
                    <a:pt x="249" y="36"/>
                    <a:pt x="249" y="46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1" y="46"/>
                    <a:pt x="58" y="49"/>
                    <a:pt x="58" y="52"/>
                  </a:cubicBezTo>
                  <a:cubicBezTo>
                    <a:pt x="58" y="55"/>
                    <a:pt x="61" y="58"/>
                    <a:pt x="64" y="58"/>
                  </a:cubicBezTo>
                  <a:cubicBezTo>
                    <a:pt x="250" y="58"/>
                    <a:pt x="250" y="58"/>
                    <a:pt x="250" y="58"/>
                  </a:cubicBezTo>
                  <a:cubicBezTo>
                    <a:pt x="252" y="70"/>
                    <a:pt x="256" y="81"/>
                    <a:pt x="259" y="88"/>
                  </a:cubicBezTo>
                  <a:cubicBezTo>
                    <a:pt x="12" y="88"/>
                    <a:pt x="12" y="88"/>
                    <a:pt x="12" y="8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2" name="Freeform 16"/>
            <p:cNvSpPr/>
            <p:nvPr/>
          </p:nvSpPr>
          <p:spPr bwMode="auto">
            <a:xfrm>
              <a:off x="2957514" y="1647825"/>
              <a:ext cx="390525" cy="434975"/>
            </a:xfrm>
            <a:custGeom>
              <a:avLst/>
              <a:gdLst>
                <a:gd name="T0" fmla="*/ 60 w 142"/>
                <a:gd name="T1" fmla="*/ 157 h 158"/>
                <a:gd name="T2" fmla="*/ 79 w 142"/>
                <a:gd name="T3" fmla="*/ 158 h 158"/>
                <a:gd name="T4" fmla="*/ 140 w 142"/>
                <a:gd name="T5" fmla="*/ 80 h 158"/>
                <a:gd name="T6" fmla="*/ 74 w 142"/>
                <a:gd name="T7" fmla="*/ 38 h 158"/>
                <a:gd name="T8" fmla="*/ 71 w 142"/>
                <a:gd name="T9" fmla="*/ 34 h 158"/>
                <a:gd name="T10" fmla="*/ 125 w 142"/>
                <a:gd name="T11" fmla="*/ 8 h 158"/>
                <a:gd name="T12" fmla="*/ 71 w 142"/>
                <a:gd name="T13" fmla="*/ 34 h 158"/>
                <a:gd name="T14" fmla="*/ 60 w 142"/>
                <a:gd name="T15" fmla="*/ 0 h 158"/>
                <a:gd name="T16" fmla="*/ 52 w 142"/>
                <a:gd name="T17" fmla="*/ 2 h 158"/>
                <a:gd name="T18" fmla="*/ 64 w 142"/>
                <a:gd name="T19" fmla="*/ 37 h 158"/>
                <a:gd name="T20" fmla="*/ 2 w 142"/>
                <a:gd name="T21" fmla="*/ 80 h 158"/>
                <a:gd name="T22" fmla="*/ 60 w 142"/>
                <a:gd name="T23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158">
                  <a:moveTo>
                    <a:pt x="60" y="157"/>
                  </a:moveTo>
                  <a:cubicBezTo>
                    <a:pt x="61" y="157"/>
                    <a:pt x="69" y="158"/>
                    <a:pt x="79" y="158"/>
                  </a:cubicBezTo>
                  <a:cubicBezTo>
                    <a:pt x="117" y="158"/>
                    <a:pt x="140" y="113"/>
                    <a:pt x="140" y="80"/>
                  </a:cubicBezTo>
                  <a:cubicBezTo>
                    <a:pt x="142" y="43"/>
                    <a:pt x="105" y="31"/>
                    <a:pt x="74" y="38"/>
                  </a:cubicBezTo>
                  <a:cubicBezTo>
                    <a:pt x="73" y="37"/>
                    <a:pt x="72" y="36"/>
                    <a:pt x="71" y="34"/>
                  </a:cubicBezTo>
                  <a:cubicBezTo>
                    <a:pt x="93" y="41"/>
                    <a:pt x="118" y="29"/>
                    <a:pt x="125" y="8"/>
                  </a:cubicBezTo>
                  <a:cubicBezTo>
                    <a:pt x="105" y="1"/>
                    <a:pt x="79" y="13"/>
                    <a:pt x="71" y="34"/>
                  </a:cubicBezTo>
                  <a:cubicBezTo>
                    <a:pt x="68" y="28"/>
                    <a:pt x="62" y="16"/>
                    <a:pt x="60" y="0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5" y="18"/>
                    <a:pt x="60" y="30"/>
                    <a:pt x="64" y="37"/>
                  </a:cubicBezTo>
                  <a:cubicBezTo>
                    <a:pt x="34" y="33"/>
                    <a:pt x="0" y="45"/>
                    <a:pt x="2" y="80"/>
                  </a:cubicBezTo>
                  <a:cubicBezTo>
                    <a:pt x="2" y="112"/>
                    <a:pt x="23" y="155"/>
                    <a:pt x="60" y="1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53" name="Freeform 32"/>
          <p:cNvSpPr>
            <a:spLocks noEditPoints="1"/>
          </p:cNvSpPr>
          <p:nvPr/>
        </p:nvSpPr>
        <p:spPr bwMode="auto">
          <a:xfrm>
            <a:off x="4390344" y="2605333"/>
            <a:ext cx="461353" cy="672457"/>
          </a:xfrm>
          <a:custGeom>
            <a:avLst/>
            <a:gdLst>
              <a:gd name="T0" fmla="*/ 183 w 191"/>
              <a:gd name="T1" fmla="*/ 20 h 278"/>
              <a:gd name="T2" fmla="*/ 145 w 191"/>
              <a:gd name="T3" fmla="*/ 20 h 278"/>
              <a:gd name="T4" fmla="*/ 133 w 191"/>
              <a:gd name="T5" fmla="*/ 15 h 278"/>
              <a:gd name="T6" fmla="*/ 116 w 191"/>
              <a:gd name="T7" fmla="*/ 15 h 278"/>
              <a:gd name="T8" fmla="*/ 116 w 191"/>
              <a:gd name="T9" fmla="*/ 12 h 278"/>
              <a:gd name="T10" fmla="*/ 99 w 191"/>
              <a:gd name="T11" fmla="*/ 0 h 278"/>
              <a:gd name="T12" fmla="*/ 81 w 191"/>
              <a:gd name="T13" fmla="*/ 12 h 278"/>
              <a:gd name="T14" fmla="*/ 81 w 191"/>
              <a:gd name="T15" fmla="*/ 15 h 278"/>
              <a:gd name="T16" fmla="*/ 65 w 191"/>
              <a:gd name="T17" fmla="*/ 15 h 278"/>
              <a:gd name="T18" fmla="*/ 52 w 191"/>
              <a:gd name="T19" fmla="*/ 20 h 278"/>
              <a:gd name="T20" fmla="*/ 8 w 191"/>
              <a:gd name="T21" fmla="*/ 20 h 278"/>
              <a:gd name="T22" fmla="*/ 0 w 191"/>
              <a:gd name="T23" fmla="*/ 28 h 278"/>
              <a:gd name="T24" fmla="*/ 0 w 191"/>
              <a:gd name="T25" fmla="*/ 270 h 278"/>
              <a:gd name="T26" fmla="*/ 8 w 191"/>
              <a:gd name="T27" fmla="*/ 278 h 278"/>
              <a:gd name="T28" fmla="*/ 183 w 191"/>
              <a:gd name="T29" fmla="*/ 278 h 278"/>
              <a:gd name="T30" fmla="*/ 191 w 191"/>
              <a:gd name="T31" fmla="*/ 270 h 278"/>
              <a:gd name="T32" fmla="*/ 191 w 191"/>
              <a:gd name="T33" fmla="*/ 28 h 278"/>
              <a:gd name="T34" fmla="*/ 183 w 191"/>
              <a:gd name="T35" fmla="*/ 20 h 278"/>
              <a:gd name="T36" fmla="*/ 175 w 191"/>
              <a:gd name="T37" fmla="*/ 261 h 278"/>
              <a:gd name="T38" fmla="*/ 16 w 191"/>
              <a:gd name="T39" fmla="*/ 261 h 278"/>
              <a:gd name="T40" fmla="*/ 16 w 191"/>
              <a:gd name="T41" fmla="*/ 37 h 278"/>
              <a:gd name="T42" fmla="*/ 49 w 191"/>
              <a:gd name="T43" fmla="*/ 37 h 278"/>
              <a:gd name="T44" fmla="*/ 65 w 191"/>
              <a:gd name="T45" fmla="*/ 48 h 278"/>
              <a:gd name="T46" fmla="*/ 133 w 191"/>
              <a:gd name="T47" fmla="*/ 48 h 278"/>
              <a:gd name="T48" fmla="*/ 148 w 191"/>
              <a:gd name="T49" fmla="*/ 37 h 278"/>
              <a:gd name="T50" fmla="*/ 175 w 191"/>
              <a:gd name="T51" fmla="*/ 37 h 278"/>
              <a:gd name="T52" fmla="*/ 175 w 191"/>
              <a:gd name="T53" fmla="*/ 261 h 278"/>
              <a:gd name="T54" fmla="*/ 175 w 191"/>
              <a:gd name="T55" fmla="*/ 261 h 278"/>
              <a:gd name="T56" fmla="*/ 38 w 191"/>
              <a:gd name="T57" fmla="*/ 87 h 278"/>
              <a:gd name="T58" fmla="*/ 159 w 191"/>
              <a:gd name="T59" fmla="*/ 87 h 278"/>
              <a:gd name="T60" fmla="*/ 159 w 191"/>
              <a:gd name="T61" fmla="*/ 92 h 278"/>
              <a:gd name="T62" fmla="*/ 38 w 191"/>
              <a:gd name="T63" fmla="*/ 92 h 278"/>
              <a:gd name="T64" fmla="*/ 38 w 191"/>
              <a:gd name="T65" fmla="*/ 87 h 278"/>
              <a:gd name="T66" fmla="*/ 38 w 191"/>
              <a:gd name="T67" fmla="*/ 106 h 278"/>
              <a:gd name="T68" fmla="*/ 159 w 191"/>
              <a:gd name="T69" fmla="*/ 106 h 278"/>
              <a:gd name="T70" fmla="*/ 159 w 191"/>
              <a:gd name="T71" fmla="*/ 112 h 278"/>
              <a:gd name="T72" fmla="*/ 38 w 191"/>
              <a:gd name="T73" fmla="*/ 112 h 278"/>
              <a:gd name="T74" fmla="*/ 38 w 191"/>
              <a:gd name="T75" fmla="*/ 106 h 278"/>
              <a:gd name="T76" fmla="*/ 38 w 191"/>
              <a:gd name="T77" fmla="*/ 127 h 278"/>
              <a:gd name="T78" fmla="*/ 159 w 191"/>
              <a:gd name="T79" fmla="*/ 127 h 278"/>
              <a:gd name="T80" fmla="*/ 159 w 191"/>
              <a:gd name="T81" fmla="*/ 132 h 278"/>
              <a:gd name="T82" fmla="*/ 38 w 191"/>
              <a:gd name="T83" fmla="*/ 132 h 278"/>
              <a:gd name="T84" fmla="*/ 38 w 191"/>
              <a:gd name="T85" fmla="*/ 127 h 278"/>
              <a:gd name="T86" fmla="*/ 38 w 191"/>
              <a:gd name="T87" fmla="*/ 146 h 278"/>
              <a:gd name="T88" fmla="*/ 159 w 191"/>
              <a:gd name="T89" fmla="*/ 146 h 278"/>
              <a:gd name="T90" fmla="*/ 159 w 191"/>
              <a:gd name="T91" fmla="*/ 152 h 278"/>
              <a:gd name="T92" fmla="*/ 38 w 191"/>
              <a:gd name="T93" fmla="*/ 152 h 278"/>
              <a:gd name="T94" fmla="*/ 38 w 191"/>
              <a:gd name="T95" fmla="*/ 146 h 278"/>
              <a:gd name="T96" fmla="*/ 141 w 191"/>
              <a:gd name="T97" fmla="*/ 184 h 278"/>
              <a:gd name="T98" fmla="*/ 92 w 191"/>
              <a:gd name="T99" fmla="*/ 235 h 278"/>
              <a:gd name="T100" fmla="*/ 80 w 191"/>
              <a:gd name="T101" fmla="*/ 238 h 278"/>
              <a:gd name="T102" fmla="*/ 57 w 191"/>
              <a:gd name="T103" fmla="*/ 209 h 278"/>
              <a:gd name="T104" fmla="*/ 73 w 191"/>
              <a:gd name="T105" fmla="*/ 196 h 278"/>
              <a:gd name="T106" fmla="*/ 88 w 191"/>
              <a:gd name="T107" fmla="*/ 217 h 278"/>
              <a:gd name="T108" fmla="*/ 133 w 191"/>
              <a:gd name="T109" fmla="*/ 171 h 278"/>
              <a:gd name="T110" fmla="*/ 141 w 191"/>
              <a:gd name="T111" fmla="*/ 18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1" h="278">
                <a:moveTo>
                  <a:pt x="183" y="20"/>
                </a:moveTo>
                <a:cubicBezTo>
                  <a:pt x="145" y="20"/>
                  <a:pt x="145" y="20"/>
                  <a:pt x="145" y="20"/>
                </a:cubicBezTo>
                <a:cubicBezTo>
                  <a:pt x="142" y="17"/>
                  <a:pt x="138" y="15"/>
                  <a:pt x="133" y="15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6"/>
                  <a:pt x="108" y="0"/>
                  <a:pt x="99" y="0"/>
                </a:cubicBezTo>
                <a:cubicBezTo>
                  <a:pt x="89" y="0"/>
                  <a:pt x="81" y="6"/>
                  <a:pt x="81" y="12"/>
                </a:cubicBezTo>
                <a:cubicBezTo>
                  <a:pt x="81" y="15"/>
                  <a:pt x="81" y="15"/>
                  <a:pt x="81" y="15"/>
                </a:cubicBezTo>
                <a:cubicBezTo>
                  <a:pt x="65" y="15"/>
                  <a:pt x="65" y="15"/>
                  <a:pt x="65" y="15"/>
                </a:cubicBezTo>
                <a:cubicBezTo>
                  <a:pt x="60" y="15"/>
                  <a:pt x="55" y="17"/>
                  <a:pt x="52" y="20"/>
                </a:cubicBezTo>
                <a:cubicBezTo>
                  <a:pt x="8" y="20"/>
                  <a:pt x="8" y="20"/>
                  <a:pt x="8" y="20"/>
                </a:cubicBezTo>
                <a:cubicBezTo>
                  <a:pt x="3" y="20"/>
                  <a:pt x="0" y="24"/>
                  <a:pt x="0" y="28"/>
                </a:cubicBezTo>
                <a:cubicBezTo>
                  <a:pt x="0" y="270"/>
                  <a:pt x="0" y="270"/>
                  <a:pt x="0" y="270"/>
                </a:cubicBezTo>
                <a:cubicBezTo>
                  <a:pt x="0" y="274"/>
                  <a:pt x="3" y="278"/>
                  <a:pt x="8" y="278"/>
                </a:cubicBezTo>
                <a:cubicBezTo>
                  <a:pt x="183" y="278"/>
                  <a:pt x="183" y="278"/>
                  <a:pt x="183" y="278"/>
                </a:cubicBezTo>
                <a:cubicBezTo>
                  <a:pt x="187" y="278"/>
                  <a:pt x="191" y="274"/>
                  <a:pt x="191" y="270"/>
                </a:cubicBezTo>
                <a:cubicBezTo>
                  <a:pt x="191" y="28"/>
                  <a:pt x="191" y="28"/>
                  <a:pt x="191" y="28"/>
                </a:cubicBezTo>
                <a:cubicBezTo>
                  <a:pt x="191" y="24"/>
                  <a:pt x="187" y="20"/>
                  <a:pt x="183" y="20"/>
                </a:cubicBezTo>
                <a:close/>
                <a:moveTo>
                  <a:pt x="175" y="261"/>
                </a:moveTo>
                <a:cubicBezTo>
                  <a:pt x="16" y="261"/>
                  <a:pt x="16" y="261"/>
                  <a:pt x="16" y="261"/>
                </a:cubicBezTo>
                <a:cubicBezTo>
                  <a:pt x="16" y="37"/>
                  <a:pt x="16" y="37"/>
                  <a:pt x="16" y="37"/>
                </a:cubicBezTo>
                <a:cubicBezTo>
                  <a:pt x="49" y="37"/>
                  <a:pt x="49" y="37"/>
                  <a:pt x="49" y="37"/>
                </a:cubicBezTo>
                <a:cubicBezTo>
                  <a:pt x="51" y="43"/>
                  <a:pt x="57" y="48"/>
                  <a:pt x="65" y="48"/>
                </a:cubicBezTo>
                <a:cubicBezTo>
                  <a:pt x="133" y="48"/>
                  <a:pt x="133" y="48"/>
                  <a:pt x="133" y="48"/>
                </a:cubicBezTo>
                <a:cubicBezTo>
                  <a:pt x="140" y="48"/>
                  <a:pt x="146" y="43"/>
                  <a:pt x="148" y="37"/>
                </a:cubicBezTo>
                <a:cubicBezTo>
                  <a:pt x="175" y="37"/>
                  <a:pt x="175" y="37"/>
                  <a:pt x="175" y="37"/>
                </a:cubicBezTo>
                <a:cubicBezTo>
                  <a:pt x="175" y="261"/>
                  <a:pt x="175" y="261"/>
                  <a:pt x="175" y="261"/>
                </a:cubicBezTo>
                <a:cubicBezTo>
                  <a:pt x="175" y="261"/>
                  <a:pt x="175" y="261"/>
                  <a:pt x="175" y="261"/>
                </a:cubicBezTo>
                <a:close/>
                <a:moveTo>
                  <a:pt x="38" y="87"/>
                </a:moveTo>
                <a:cubicBezTo>
                  <a:pt x="159" y="87"/>
                  <a:pt x="159" y="87"/>
                  <a:pt x="159" y="87"/>
                </a:cubicBezTo>
                <a:cubicBezTo>
                  <a:pt x="159" y="92"/>
                  <a:pt x="159" y="92"/>
                  <a:pt x="159" y="92"/>
                </a:cubicBezTo>
                <a:cubicBezTo>
                  <a:pt x="38" y="92"/>
                  <a:pt x="38" y="92"/>
                  <a:pt x="38" y="92"/>
                </a:cubicBezTo>
                <a:lnTo>
                  <a:pt x="38" y="87"/>
                </a:lnTo>
                <a:close/>
                <a:moveTo>
                  <a:pt x="38" y="106"/>
                </a:moveTo>
                <a:cubicBezTo>
                  <a:pt x="159" y="106"/>
                  <a:pt x="159" y="106"/>
                  <a:pt x="159" y="106"/>
                </a:cubicBezTo>
                <a:cubicBezTo>
                  <a:pt x="159" y="112"/>
                  <a:pt x="159" y="112"/>
                  <a:pt x="159" y="112"/>
                </a:cubicBezTo>
                <a:cubicBezTo>
                  <a:pt x="38" y="112"/>
                  <a:pt x="38" y="112"/>
                  <a:pt x="38" y="112"/>
                </a:cubicBezTo>
                <a:lnTo>
                  <a:pt x="38" y="106"/>
                </a:lnTo>
                <a:close/>
                <a:moveTo>
                  <a:pt x="38" y="127"/>
                </a:moveTo>
                <a:cubicBezTo>
                  <a:pt x="159" y="127"/>
                  <a:pt x="159" y="127"/>
                  <a:pt x="159" y="127"/>
                </a:cubicBezTo>
                <a:cubicBezTo>
                  <a:pt x="159" y="132"/>
                  <a:pt x="159" y="132"/>
                  <a:pt x="159" y="132"/>
                </a:cubicBezTo>
                <a:cubicBezTo>
                  <a:pt x="38" y="132"/>
                  <a:pt x="38" y="132"/>
                  <a:pt x="38" y="132"/>
                </a:cubicBezTo>
                <a:lnTo>
                  <a:pt x="38" y="127"/>
                </a:lnTo>
                <a:close/>
                <a:moveTo>
                  <a:pt x="38" y="146"/>
                </a:moveTo>
                <a:cubicBezTo>
                  <a:pt x="159" y="146"/>
                  <a:pt x="159" y="146"/>
                  <a:pt x="159" y="146"/>
                </a:cubicBezTo>
                <a:cubicBezTo>
                  <a:pt x="159" y="152"/>
                  <a:pt x="159" y="152"/>
                  <a:pt x="159" y="152"/>
                </a:cubicBezTo>
                <a:cubicBezTo>
                  <a:pt x="38" y="152"/>
                  <a:pt x="38" y="152"/>
                  <a:pt x="38" y="152"/>
                </a:cubicBezTo>
                <a:lnTo>
                  <a:pt x="38" y="146"/>
                </a:lnTo>
                <a:close/>
                <a:moveTo>
                  <a:pt x="141" y="184"/>
                </a:moveTo>
                <a:cubicBezTo>
                  <a:pt x="122" y="199"/>
                  <a:pt x="107" y="217"/>
                  <a:pt x="92" y="235"/>
                </a:cubicBezTo>
                <a:cubicBezTo>
                  <a:pt x="89" y="238"/>
                  <a:pt x="83" y="242"/>
                  <a:pt x="80" y="238"/>
                </a:cubicBezTo>
                <a:cubicBezTo>
                  <a:pt x="71" y="229"/>
                  <a:pt x="62" y="220"/>
                  <a:pt x="57" y="209"/>
                </a:cubicBezTo>
                <a:cubicBezTo>
                  <a:pt x="54" y="200"/>
                  <a:pt x="69" y="187"/>
                  <a:pt x="73" y="196"/>
                </a:cubicBezTo>
                <a:cubicBezTo>
                  <a:pt x="76" y="204"/>
                  <a:pt x="82" y="211"/>
                  <a:pt x="88" y="217"/>
                </a:cubicBezTo>
                <a:cubicBezTo>
                  <a:pt x="102" y="201"/>
                  <a:pt x="116" y="185"/>
                  <a:pt x="133" y="171"/>
                </a:cubicBezTo>
                <a:cubicBezTo>
                  <a:pt x="144" y="163"/>
                  <a:pt x="149" y="177"/>
                  <a:pt x="141" y="1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4157008" y="144409"/>
            <a:ext cx="387798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b="1" kern="100" dirty="0">
                <a:solidFill>
                  <a:srgbClr val="29323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第二部分：研究方法及过程</a:t>
            </a:r>
            <a:endParaRPr lang="zh-CN" altLang="en-US" sz="2400" b="1" kern="100" dirty="0">
              <a:solidFill>
                <a:srgbClr val="29323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855115" y="636851"/>
            <a:ext cx="2481770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5" dirty="0">
                <a:solidFill>
                  <a:srgbClr val="29323F"/>
                </a:solidFill>
                <a:latin typeface="+mj-lt"/>
                <a:ea typeface="方正兰亭黑_GBK"/>
              </a:rPr>
              <a:t>RESEARCH METHODS AND PROCESSES</a:t>
            </a:r>
            <a:endParaRPr lang="en-US" altLang="zh-CN" sz="1065" dirty="0">
              <a:solidFill>
                <a:srgbClr val="29323F"/>
              </a:solidFill>
              <a:latin typeface="+mj-lt"/>
              <a:ea typeface="方正兰亭黑_GBK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096000" y="1073370"/>
            <a:ext cx="0" cy="5065039"/>
          </a:xfrm>
          <a:prstGeom prst="line">
            <a:avLst/>
          </a:prstGeom>
          <a:ln>
            <a:solidFill>
              <a:srgbClr val="29323F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5945309" y="1636329"/>
            <a:ext cx="294321" cy="298996"/>
          </a:xfrm>
          <a:prstGeom prst="ellipse">
            <a:avLst/>
          </a:pr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2" name="矩形 11"/>
          <p:cNvSpPr/>
          <p:nvPr/>
        </p:nvSpPr>
        <p:spPr>
          <a:xfrm>
            <a:off x="6449778" y="1525353"/>
            <a:ext cx="2487485" cy="512564"/>
          </a:xfrm>
          <a:prstGeom prst="rect">
            <a:avLst/>
          </a:pr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2400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课题研究</a:t>
            </a:r>
            <a:endParaRPr lang="zh-CN" altLang="en-US" sz="2400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127807" y="2023591"/>
            <a:ext cx="3116333" cy="895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3158010" y="2727819"/>
            <a:ext cx="2487485" cy="512564"/>
          </a:xfrm>
          <a:prstGeom prst="rect">
            <a:avLst/>
          </a:pr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2400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实验论证</a:t>
            </a:r>
            <a:endParaRPr lang="zh-CN" altLang="en-US" sz="2400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2836039" y="3226058"/>
            <a:ext cx="3116333" cy="895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5966513" y="2801351"/>
            <a:ext cx="294321" cy="298996"/>
          </a:xfrm>
          <a:prstGeom prst="ellipse">
            <a:avLst/>
          </a:pr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0" name="椭圆 69"/>
          <p:cNvSpPr/>
          <p:nvPr/>
        </p:nvSpPr>
        <p:spPr>
          <a:xfrm>
            <a:off x="5966513" y="3966375"/>
            <a:ext cx="294321" cy="298996"/>
          </a:xfrm>
          <a:prstGeom prst="ellipse">
            <a:avLst/>
          </a:pr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1" name="椭圆 70"/>
          <p:cNvSpPr/>
          <p:nvPr/>
        </p:nvSpPr>
        <p:spPr>
          <a:xfrm>
            <a:off x="5955909" y="5131399"/>
            <a:ext cx="294321" cy="298996"/>
          </a:xfrm>
          <a:prstGeom prst="ellipse">
            <a:avLst/>
          </a:pr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2" name="矩形 71"/>
          <p:cNvSpPr/>
          <p:nvPr/>
        </p:nvSpPr>
        <p:spPr>
          <a:xfrm>
            <a:off x="6449778" y="3965095"/>
            <a:ext cx="2487485" cy="512564"/>
          </a:xfrm>
          <a:prstGeom prst="rect">
            <a:avLst/>
          </a:pr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2400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检查调整</a:t>
            </a:r>
            <a:endParaRPr lang="zh-CN" altLang="en-US" sz="2400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6127807" y="4463334"/>
            <a:ext cx="3116333" cy="895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3158010" y="5038998"/>
            <a:ext cx="2487485" cy="512564"/>
          </a:xfrm>
          <a:prstGeom prst="rect">
            <a:avLst/>
          </a:prstGeom>
          <a:solidFill>
            <a:srgbClr val="29323F"/>
          </a:solidFill>
          <a:ln>
            <a:solidFill>
              <a:srgbClr val="293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2400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撰写论文</a:t>
            </a:r>
            <a:endParaRPr lang="zh-CN" altLang="en-US" sz="2400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2836039" y="5537237"/>
            <a:ext cx="3116333" cy="895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4549</Words>
  <Application>WPS 演示</Application>
  <PresentationFormat>宽屏</PresentationFormat>
  <Paragraphs>209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Times New Roman</vt:lpstr>
      <vt:lpstr>Arial</vt:lpstr>
      <vt:lpstr>Calibri Light</vt:lpstr>
      <vt:lpstr>方正宋刻本秀楷简体</vt:lpstr>
      <vt:lpstr>方正兰亭黑_GBK</vt:lpstr>
      <vt:lpstr>黑体</vt:lpstr>
      <vt:lpstr>Gill Sans</vt:lpstr>
      <vt:lpstr>等线</vt:lpstr>
      <vt:lpstr>Arial Unicode MS</vt:lpstr>
      <vt:lpstr>等线 Light</vt:lpstr>
      <vt:lpstr>AcadEref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Oilla</dc:creator>
  <cp:lastModifiedBy>Oilla</cp:lastModifiedBy>
  <cp:revision>6</cp:revision>
  <dcterms:created xsi:type="dcterms:W3CDTF">2020-04-27T10:08:00Z</dcterms:created>
  <dcterms:modified xsi:type="dcterms:W3CDTF">2020-04-27T16:19:40Z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